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 id="2147483670" r:id="rId2"/>
  </p:sldMasterIdLst>
  <p:notesMasterIdLst>
    <p:notesMasterId r:id="rId29"/>
  </p:notesMasterIdLst>
  <p:handoutMasterIdLst>
    <p:handoutMasterId r:id="rId30"/>
  </p:handoutMasterIdLst>
  <p:sldIdLst>
    <p:sldId id="271" r:id="rId3"/>
    <p:sldId id="320" r:id="rId4"/>
    <p:sldId id="841" r:id="rId5"/>
    <p:sldId id="842" r:id="rId6"/>
    <p:sldId id="387" r:id="rId7"/>
    <p:sldId id="831" r:id="rId8"/>
    <p:sldId id="843" r:id="rId9"/>
    <p:sldId id="844" r:id="rId10"/>
    <p:sldId id="845" r:id="rId11"/>
    <p:sldId id="319" r:id="rId12"/>
    <p:sldId id="833" r:id="rId13"/>
    <p:sldId id="834" r:id="rId14"/>
    <p:sldId id="846" r:id="rId15"/>
    <p:sldId id="847" r:id="rId16"/>
    <p:sldId id="848" r:id="rId17"/>
    <p:sldId id="849" r:id="rId18"/>
    <p:sldId id="850" r:id="rId19"/>
    <p:sldId id="851" r:id="rId20"/>
    <p:sldId id="852" r:id="rId21"/>
    <p:sldId id="835" r:id="rId22"/>
    <p:sldId id="836" r:id="rId23"/>
    <p:sldId id="837" r:id="rId24"/>
    <p:sldId id="838" r:id="rId25"/>
    <p:sldId id="839" r:id="rId26"/>
    <p:sldId id="840" r:id="rId27"/>
    <p:sldId id="358"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DeWitt, Karen" initials="BK" lastIdx="1" clrIdx="0">
    <p:extLst>
      <p:ext uri="{19B8F6BF-5375-455C-9EA6-DF929625EA0E}">
        <p15:presenceInfo xmlns:p15="http://schemas.microsoft.com/office/powerpoint/2012/main" userId="S-1-5-21-1177238915-2146548445-725345543-54031" providerId="AD"/>
      </p:ext>
    </p:extLst>
  </p:cmAuthor>
  <p:cmAuthor id="2" name="Windels, Ginny" initials="WG" lastIdx="1" clrIdx="1">
    <p:extLst>
      <p:ext uri="{19B8F6BF-5375-455C-9EA6-DF929625EA0E}">
        <p15:presenceInfo xmlns:p15="http://schemas.microsoft.com/office/powerpoint/2012/main" userId="S-1-5-21-1177238915-2146548445-725345543-178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162"/>
    <a:srgbClr val="022F65"/>
    <a:srgbClr val="5091CD"/>
    <a:srgbClr val="F58025"/>
    <a:srgbClr val="8DC63F"/>
    <a:srgbClr val="DEB408"/>
    <a:srgbClr val="CFE7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95291" autoAdjust="0"/>
  </p:normalViewPr>
  <p:slideViewPr>
    <p:cSldViewPr>
      <p:cViewPr varScale="1">
        <p:scale>
          <a:sx n="138" d="100"/>
          <a:sy n="138" d="100"/>
        </p:scale>
        <p:origin x="126" y="48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356" cy="480548"/>
          </a:xfrm>
          <a:prstGeom prst="rect">
            <a:avLst/>
          </a:prstGeom>
        </p:spPr>
        <p:txBody>
          <a:bodyPr vert="horz" lIns="93355" tIns="46677" rIns="93355" bIns="46677" rtlCol="0"/>
          <a:lstStyle>
            <a:lvl1pPr algn="l">
              <a:defRPr sz="1200"/>
            </a:lvl1pPr>
          </a:lstStyle>
          <a:p>
            <a:endParaRPr lang="en-US" dirty="0"/>
          </a:p>
        </p:txBody>
      </p:sp>
      <p:sp>
        <p:nvSpPr>
          <p:cNvPr id="3" name="Date Placeholder 2"/>
          <p:cNvSpPr>
            <a:spLocks noGrp="1"/>
          </p:cNvSpPr>
          <p:nvPr>
            <p:ph type="dt" sz="quarter" idx="1"/>
          </p:nvPr>
        </p:nvSpPr>
        <p:spPr>
          <a:xfrm>
            <a:off x="4143210" y="0"/>
            <a:ext cx="3170356" cy="480548"/>
          </a:xfrm>
          <a:prstGeom prst="rect">
            <a:avLst/>
          </a:prstGeom>
        </p:spPr>
        <p:txBody>
          <a:bodyPr vert="horz" lIns="93355" tIns="46677" rIns="93355" bIns="46677" rtlCol="0"/>
          <a:lstStyle>
            <a:lvl1pPr algn="r">
              <a:defRPr sz="1200"/>
            </a:lvl1pPr>
          </a:lstStyle>
          <a:p>
            <a:endParaRPr lang="en-US" dirty="0"/>
          </a:p>
        </p:txBody>
      </p:sp>
      <p:sp>
        <p:nvSpPr>
          <p:cNvPr id="4" name="Footer Placeholder 3"/>
          <p:cNvSpPr>
            <a:spLocks noGrp="1"/>
          </p:cNvSpPr>
          <p:nvPr>
            <p:ph type="ftr" sz="quarter" idx="2"/>
          </p:nvPr>
        </p:nvSpPr>
        <p:spPr>
          <a:xfrm>
            <a:off x="1" y="9120652"/>
            <a:ext cx="3170356" cy="480548"/>
          </a:xfrm>
          <a:prstGeom prst="rect">
            <a:avLst/>
          </a:prstGeom>
        </p:spPr>
        <p:txBody>
          <a:bodyPr vert="horz" lIns="93355" tIns="46677" rIns="93355" bIns="4667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210" y="9120652"/>
            <a:ext cx="3170356" cy="480548"/>
          </a:xfrm>
          <a:prstGeom prst="rect">
            <a:avLst/>
          </a:prstGeom>
        </p:spPr>
        <p:txBody>
          <a:bodyPr vert="horz" lIns="93355" tIns="46677" rIns="93355" bIns="46677" rtlCol="0" anchor="b"/>
          <a:lstStyle>
            <a:lvl1pPr algn="r">
              <a:defRPr sz="1200"/>
            </a:lvl1pPr>
          </a:lstStyle>
          <a:p>
            <a:fld id="{64C4B102-4C76-428D-BD6F-A513215AD4B6}" type="slidenum">
              <a:rPr lang="en-US" smtClean="0"/>
              <a:t>‹#›</a:t>
            </a:fld>
            <a:endParaRPr lang="en-US" dirty="0"/>
          </a:p>
        </p:txBody>
      </p:sp>
    </p:spTree>
    <p:extLst>
      <p:ext uri="{BB962C8B-B14F-4D97-AF65-F5344CB8AC3E}">
        <p14:creationId xmlns:p14="http://schemas.microsoft.com/office/powerpoint/2010/main" val="78555943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194" tIns="48097" rIns="96194" bIns="48097" rtlCol="0"/>
          <a:lstStyle>
            <a:lvl1pPr algn="l">
              <a:defRPr sz="1200"/>
            </a:lvl1pPr>
          </a:lstStyle>
          <a:p>
            <a:endParaRPr lang="en-US" dirty="0"/>
          </a:p>
        </p:txBody>
      </p:sp>
      <p:sp>
        <p:nvSpPr>
          <p:cNvPr id="3" name="Date Placeholder 2"/>
          <p:cNvSpPr>
            <a:spLocks noGrp="1"/>
          </p:cNvSpPr>
          <p:nvPr>
            <p:ph type="dt" idx="1"/>
          </p:nvPr>
        </p:nvSpPr>
        <p:spPr>
          <a:xfrm>
            <a:off x="4143589" y="0"/>
            <a:ext cx="3169920" cy="480060"/>
          </a:xfrm>
          <a:prstGeom prst="rect">
            <a:avLst/>
          </a:prstGeom>
        </p:spPr>
        <p:txBody>
          <a:bodyPr vert="horz" lIns="96194" tIns="48097" rIns="96194" bIns="48097"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194" tIns="48097" rIns="96194" bIns="4809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194" tIns="48097" rIns="96194" bIns="4809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194" tIns="48097" rIns="96194" bIns="4809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74"/>
            <a:ext cx="3169920" cy="480060"/>
          </a:xfrm>
          <a:prstGeom prst="rect">
            <a:avLst/>
          </a:prstGeom>
        </p:spPr>
        <p:txBody>
          <a:bodyPr vert="horz" lIns="96194" tIns="48097" rIns="96194" bIns="48097" rtlCol="0" anchor="b"/>
          <a:lstStyle>
            <a:lvl1pPr algn="r">
              <a:defRPr sz="1200"/>
            </a:lvl1pPr>
          </a:lstStyle>
          <a:p>
            <a:fld id="{4ADBF1EB-C9F6-474C-938C-4B9AA8935FD0}" type="slidenum">
              <a:rPr lang="en-US" smtClean="0"/>
              <a:t>‹#›</a:t>
            </a:fld>
            <a:endParaRPr lang="en-US" dirty="0"/>
          </a:p>
        </p:txBody>
      </p:sp>
    </p:spTree>
    <p:extLst>
      <p:ext uri="{BB962C8B-B14F-4D97-AF65-F5344CB8AC3E}">
        <p14:creationId xmlns:p14="http://schemas.microsoft.com/office/powerpoint/2010/main" val="188505981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DBF1EB-C9F6-474C-938C-4B9AA8935FD0}" type="slidenum">
              <a:rPr lang="en-US" smtClean="0"/>
              <a:t>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798532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This slide is</a:t>
            </a:r>
            <a:r>
              <a:rPr lang="en-US" baseline="0" dirty="0"/>
              <a:t> to bring awareness to the increase in rigor required by the new NRS functional level.</a:t>
            </a:r>
          </a:p>
          <a:p>
            <a:r>
              <a:rPr lang="en-US" dirty="0"/>
              <a:t>This</a:t>
            </a:r>
            <a:r>
              <a:rPr lang="en-US" baseline="0" dirty="0"/>
              <a:t> slide is the current Level 1 Math Descriptor (the lowest level of Adult Ed) compared to the new Level 1, which is more descriptive and much more rigorous.  </a:t>
            </a:r>
          </a:p>
          <a:p>
            <a:pPr defTabSz="944118">
              <a:defRPr/>
            </a:pPr>
            <a:r>
              <a:rPr lang="en-US" baseline="0" dirty="0"/>
              <a:t>You are bringing awareness to teachers and programs that the big shift they saw for high-level students when the new HSE tests were released is now going to happen to all levels of Adult Ed.</a:t>
            </a:r>
          </a:p>
          <a:p>
            <a:pPr defTabSz="944118">
              <a:defRPr/>
            </a:pPr>
            <a:r>
              <a:rPr lang="en-US" baseline="0" dirty="0"/>
              <a:t>The blue box is what programs are following for entry level math programs (read this box)  the Orange box is the new Level 1 descriptor, much more descriptive much more rigorous.  But similar if you read paragraph #3.</a:t>
            </a:r>
          </a:p>
          <a:p>
            <a:endParaRPr lang="en-US" dirty="0"/>
          </a:p>
        </p:txBody>
      </p:sp>
      <p:sp>
        <p:nvSpPr>
          <p:cNvPr id="4" name="Slide Number Placeholder 3"/>
          <p:cNvSpPr>
            <a:spLocks noGrp="1"/>
          </p:cNvSpPr>
          <p:nvPr>
            <p:ph type="sldNum" sz="quarter" idx="10"/>
          </p:nvPr>
        </p:nvSpPr>
        <p:spPr/>
        <p:txBody>
          <a:bodyPr/>
          <a:lstStyle/>
          <a:p>
            <a:fld id="{4ADBF1EB-C9F6-474C-938C-4B9AA8935FD0}" type="slidenum">
              <a:rPr lang="en-US" smtClean="0"/>
              <a:t>10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876802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US" b="0" dirty="0">
                <a:solidFill>
                  <a:srgbClr val="FF0000"/>
                </a:solidFill>
              </a:rPr>
              <a:t>After</a:t>
            </a:r>
            <a:r>
              <a:rPr lang="en-US" b="0" baseline="0" dirty="0">
                <a:solidFill>
                  <a:srgbClr val="FF0000"/>
                </a:solidFill>
              </a:rPr>
              <a:t> over 1 Million TABE 11/12 we continue to monitor the average times for Students and are preparing to submit new lower Allowable times to the US </a:t>
            </a:r>
            <a:r>
              <a:rPr lang="en-US" b="0" baseline="0" dirty="0" err="1">
                <a:solidFill>
                  <a:srgbClr val="FF0000"/>
                </a:solidFill>
              </a:rPr>
              <a:t>Dept</a:t>
            </a:r>
            <a:r>
              <a:rPr lang="en-US" b="0" baseline="0" dirty="0">
                <a:solidFill>
                  <a:srgbClr val="FF0000"/>
                </a:solidFill>
              </a:rPr>
              <a:t> of Ed.</a:t>
            </a:r>
          </a:p>
          <a:p>
            <a:r>
              <a:rPr lang="en-US" b="0" baseline="0" dirty="0">
                <a:solidFill>
                  <a:srgbClr val="FF0000"/>
                </a:solidFill>
              </a:rPr>
              <a:t>Point out Reading is 120 mins Allowable now but we are recommending 90 mins because the average continues to be 75-80 mins.  Language is 60 mins and we are recommending 50 mins based on the average of 35-40.</a:t>
            </a:r>
          </a:p>
          <a:p>
            <a:r>
              <a:rPr lang="en-US" b="0" baseline="0" dirty="0">
                <a:solidFill>
                  <a:srgbClr val="FF0000"/>
                </a:solidFill>
              </a:rPr>
              <a:t>Math currently is 75 and we are looking at lowering it to 60-65 mins.</a:t>
            </a:r>
          </a:p>
          <a:p>
            <a:endParaRPr lang="en-US" b="0" baseline="0" dirty="0">
              <a:solidFill>
                <a:srgbClr val="FF0000"/>
              </a:solidFill>
            </a:endParaRPr>
          </a:p>
          <a:p>
            <a:r>
              <a:rPr lang="en-US" b="0" baseline="0" dirty="0">
                <a:solidFill>
                  <a:srgbClr val="FF0000"/>
                </a:solidFill>
              </a:rPr>
              <a:t>Point out that the total average of TABE 11/12 is similar to the TABE 9/10 Complete Battery time.</a:t>
            </a:r>
          </a:p>
          <a:p>
            <a:endParaRPr lang="en-US" b="0" baseline="0" dirty="0">
              <a:solidFill>
                <a:srgbClr val="FF0000"/>
              </a:solidFill>
            </a:endParaRPr>
          </a:p>
          <a:p>
            <a:r>
              <a:rPr lang="en-US" b="1" baseline="0" dirty="0">
                <a:solidFill>
                  <a:srgbClr val="FF0000"/>
                </a:solidFill>
              </a:rPr>
              <a:t>These Changes are not yet approved for Use but we are targeting July 1 after hearing back from the </a:t>
            </a:r>
            <a:r>
              <a:rPr lang="en-US" b="1" baseline="0" dirty="0" err="1">
                <a:solidFill>
                  <a:srgbClr val="FF0000"/>
                </a:solidFill>
              </a:rPr>
              <a:t>Dept</a:t>
            </a:r>
            <a:r>
              <a:rPr lang="en-US" b="1" baseline="0" dirty="0">
                <a:solidFill>
                  <a:srgbClr val="FF0000"/>
                </a:solidFill>
              </a:rPr>
              <a:t> of Ed.</a:t>
            </a:r>
          </a:p>
          <a:p>
            <a:endParaRPr lang="en-US" b="0" baseline="0" dirty="0">
              <a:solidFill>
                <a:srgbClr val="FF0000"/>
              </a:solidFill>
            </a:endParaRPr>
          </a:p>
          <a:p>
            <a:endParaRPr lang="en-US" baseline="0" dirty="0"/>
          </a:p>
        </p:txBody>
      </p:sp>
      <p:sp>
        <p:nvSpPr>
          <p:cNvPr id="4" name="Slide Number Placeholder 3"/>
          <p:cNvSpPr>
            <a:spLocks noGrp="1"/>
          </p:cNvSpPr>
          <p:nvPr>
            <p:ph type="sldNum" sz="quarter" idx="10"/>
          </p:nvPr>
        </p:nvSpPr>
        <p:spPr/>
        <p:txBody>
          <a:bodyPr/>
          <a:lstStyle/>
          <a:p>
            <a:fld id="{77998DB9-421F-4984-8941-2D6FB60CC597}" type="slidenum">
              <a:rPr lang="en-US" smtClean="0"/>
              <a:t>11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05658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736600"/>
            <a:ext cx="4906963" cy="3679825"/>
          </a:xfrm>
        </p:spPr>
      </p:sp>
      <p:sp>
        <p:nvSpPr>
          <p:cNvPr id="3" name="Notes Placeholder 2"/>
          <p:cNvSpPr>
            <a:spLocks noGrp="1"/>
          </p:cNvSpPr>
          <p:nvPr>
            <p:ph type="body" idx="1"/>
          </p:nvPr>
        </p:nvSpPr>
        <p:spPr/>
        <p:txBody>
          <a:bodyPr/>
          <a:lstStyle/>
          <a:p>
            <a:pPr defTabSz="969609" eaLnBrk="0" fontAlgn="base" hangingPunct="0">
              <a:spcBef>
                <a:spcPct val="30000"/>
              </a:spcBef>
              <a:spcAft>
                <a:spcPct val="0"/>
              </a:spcAft>
              <a:defRPr/>
            </a:pPr>
            <a:r>
              <a:rPr lang="en-US" dirty="0"/>
              <a:t>Quickly talk about Insight and that it is used in Michigan for the </a:t>
            </a:r>
            <a:r>
              <a:rPr lang="en-US" b="1" dirty="0"/>
              <a:t>State K-12</a:t>
            </a:r>
            <a:r>
              <a:rPr lang="en-US" b="1" baseline="0" dirty="0"/>
              <a:t> test, </a:t>
            </a:r>
            <a:r>
              <a:rPr lang="en-US" baseline="0" dirty="0"/>
              <a:t>also for TASC and TABE Online.  Mention that CLAS-E is moving to the Online platform and is scheduled to be out at the end of the year.  </a:t>
            </a:r>
          </a:p>
          <a:p>
            <a:pPr defTabSz="969609" eaLnBrk="0" fontAlgn="base" hangingPunct="0">
              <a:spcBef>
                <a:spcPct val="30000"/>
              </a:spcBef>
              <a:spcAft>
                <a:spcPct val="0"/>
              </a:spcAft>
              <a:defRPr/>
            </a:pPr>
            <a:endParaRPr lang="en-US" baseline="0" dirty="0"/>
          </a:p>
          <a:p>
            <a:pPr defTabSz="969609" eaLnBrk="0" fontAlgn="base" hangingPunct="0">
              <a:spcBef>
                <a:spcPct val="30000"/>
              </a:spcBef>
              <a:spcAft>
                <a:spcPct val="0"/>
              </a:spcAft>
              <a:defRPr/>
            </a:pPr>
            <a:r>
              <a:rPr lang="en-US" baseline="0" dirty="0"/>
              <a:t>If time permits go to TABETest.com and open the OTT under the Resource tab to show some sample items.</a:t>
            </a:r>
          </a:p>
          <a:p>
            <a:pPr defTabSz="969609"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4ADBF1EB-C9F6-474C-938C-4B9AA8935FD0}" type="slidenum">
              <a:rPr lang="en-US" smtClean="0"/>
              <a:t>12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377945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
        <p:nvSpPr>
          <p:cNvPr id="3" name="Slide Image Placeholder 2"/>
          <p:cNvSpPr>
            <a:spLocks noGrp="1" noRot="1" noChangeAspect="1"/>
          </p:cNvSpPr>
          <p:nvPr>
            <p:ph type="sldImg"/>
          </p:nvPr>
        </p:nvSpPr>
        <p:spPr/>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196169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US" b="1" dirty="0"/>
              <a:t>Demo Scanning Process if Time allows</a:t>
            </a:r>
          </a:p>
          <a:p>
            <a:endParaRPr lang="en-US" dirty="0"/>
          </a:p>
          <a:p>
            <a:r>
              <a:rPr lang="en-US" dirty="0"/>
              <a:t>TABE 11/12 switched from Scantron OMR scanners that usually cost $4,000-$5,000</a:t>
            </a:r>
            <a:r>
              <a:rPr lang="en-US" baseline="0" dirty="0"/>
              <a:t> to Image based scanners that generally cost $150-$850</a:t>
            </a:r>
          </a:p>
          <a:p>
            <a:endParaRPr lang="en-US" baseline="0" dirty="0"/>
          </a:p>
          <a:p>
            <a:r>
              <a:rPr lang="en-US" baseline="0" dirty="0"/>
              <a:t>No TestMate Software is required ($3,500 in the past).  Customer that want to scan answer sheets will request access to the TABE Portal from Customer Service at no charge.</a:t>
            </a:r>
          </a:p>
          <a:p>
            <a:endParaRPr lang="en-US" baseline="0" dirty="0"/>
          </a:p>
          <a:p>
            <a:r>
              <a:rPr lang="en-US" baseline="0" dirty="0"/>
              <a:t>This is a list of some sample scanners</a:t>
            </a:r>
          </a:p>
          <a:p>
            <a:endParaRPr lang="en-US" baseline="0" dirty="0"/>
          </a:p>
          <a:p>
            <a:r>
              <a:rPr lang="en-US" baseline="0" dirty="0"/>
              <a:t>Dual Read (Duplex) and Continuous feed (auto feed) are key words.  Your flatbed home office scanner will not work.</a:t>
            </a:r>
          </a:p>
          <a:p>
            <a:endParaRPr lang="en-US" baseline="0" dirty="0"/>
          </a:p>
          <a:p>
            <a:r>
              <a:rPr lang="en-US" baseline="0" dirty="0"/>
              <a:t>All TABE data will now be in one single database.  This allows us to export to CSV files and also to start communicating to state databases to transfer data and eliminate data entry for NRS tracking.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ADBF1EB-C9F6-474C-938C-4B9AA8935FD0}" type="slidenum">
              <a:rPr lang="en-US" smtClean="0"/>
              <a:t>20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256305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Mention that all reports are available</a:t>
            </a:r>
            <a:r>
              <a:rPr lang="en-US" baseline="0" dirty="0"/>
              <a:t> for programs that use both TABE Online and Scanning.</a:t>
            </a:r>
            <a:endParaRPr lang="en-US" dirty="0"/>
          </a:p>
          <a:p>
            <a:endParaRPr lang="en-US" dirty="0"/>
          </a:p>
          <a:p>
            <a:r>
              <a:rPr lang="en-US" dirty="0"/>
              <a:t>Discuss</a:t>
            </a:r>
            <a:r>
              <a:rPr lang="en-US" baseline="0" dirty="0"/>
              <a:t> Report updates and show draft examples on next slides</a:t>
            </a:r>
          </a:p>
          <a:p>
            <a:r>
              <a:rPr lang="en-US" baseline="0" dirty="0"/>
              <a:t>Profile is the main report</a:t>
            </a:r>
          </a:p>
          <a:p>
            <a:r>
              <a:rPr lang="en-US" baseline="0" dirty="0"/>
              <a:t>Portfolio is a summary of all tests a student took</a:t>
            </a:r>
          </a:p>
          <a:p>
            <a:r>
              <a:rPr lang="en-US" baseline="0" dirty="0"/>
              <a:t>Bulk Export is starting in Michigan where we send a file to the state each night to enter into the data system.</a:t>
            </a:r>
          </a:p>
          <a:p>
            <a:r>
              <a:rPr lang="en-US" baseline="0" dirty="0"/>
              <a:t>Local export allows a program to export to excel</a:t>
            </a:r>
          </a:p>
          <a:p>
            <a:endParaRPr lang="en-US" dirty="0"/>
          </a:p>
        </p:txBody>
      </p:sp>
      <p:sp>
        <p:nvSpPr>
          <p:cNvPr id="4" name="Slide Number Placeholder 3"/>
          <p:cNvSpPr>
            <a:spLocks noGrp="1"/>
          </p:cNvSpPr>
          <p:nvPr>
            <p:ph type="sldNum" sz="quarter" idx="10"/>
          </p:nvPr>
        </p:nvSpPr>
        <p:spPr/>
        <p:txBody>
          <a:bodyPr/>
          <a:lstStyle/>
          <a:p>
            <a:fld id="{77998DB9-421F-4984-8941-2D6FB60CC597}" type="slidenum">
              <a:rPr lang="en-US" smtClean="0"/>
              <a:t>21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779011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Mock</a:t>
            </a:r>
            <a:r>
              <a:rPr lang="en-US" baseline="0" dirty="0"/>
              <a:t> up of new Profile Report.  Purple color is only a mock up and likely won’t last.</a:t>
            </a:r>
          </a:p>
          <a:p>
            <a:r>
              <a:rPr lang="en-US" baseline="0" dirty="0"/>
              <a:t>The Red box is new as of last week it is Phase one of a 3 phase update for the reports.</a:t>
            </a:r>
          </a:p>
          <a:p>
            <a:r>
              <a:rPr lang="en-US" baseline="0" dirty="0"/>
              <a:t>We have added the point detail to each of the domain areas (from the Blueprints) to the reports.</a:t>
            </a:r>
          </a:p>
          <a:p>
            <a:endParaRPr lang="en-US" dirty="0"/>
          </a:p>
        </p:txBody>
      </p:sp>
      <p:sp>
        <p:nvSpPr>
          <p:cNvPr id="4" name="Slide Number Placeholder 3"/>
          <p:cNvSpPr>
            <a:spLocks noGrp="1"/>
          </p:cNvSpPr>
          <p:nvPr>
            <p:ph type="sldNum" sz="quarter" idx="10"/>
          </p:nvPr>
        </p:nvSpPr>
        <p:spPr/>
        <p:txBody>
          <a:bodyPr/>
          <a:lstStyle/>
          <a:p>
            <a:fld id="{77998DB9-421F-4984-8941-2D6FB60CC597}" type="slidenum">
              <a:rPr lang="en-US" smtClean="0"/>
              <a:t>22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686115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The Red box here is Phase 2 and will be out late Summer/Early</a:t>
            </a:r>
            <a:r>
              <a:rPr lang="en-US" baseline="0" dirty="0"/>
              <a:t> Fall.  It makes the Page 2 and 3 parts of the Profile report specific to each students Skills and Areas of </a:t>
            </a:r>
            <a:r>
              <a:rPr lang="en-US" baseline="0" dirty="0" err="1"/>
              <a:t>Inmprovement</a:t>
            </a:r>
            <a:r>
              <a:rPr lang="en-US" baseline="0" dirty="0"/>
              <a:t>.</a:t>
            </a:r>
            <a:endParaRPr lang="en-US" dirty="0"/>
          </a:p>
        </p:txBody>
      </p:sp>
      <p:sp>
        <p:nvSpPr>
          <p:cNvPr id="4" name="Slide Number Placeholder 3"/>
          <p:cNvSpPr>
            <a:spLocks noGrp="1"/>
          </p:cNvSpPr>
          <p:nvPr>
            <p:ph type="sldNum" sz="quarter" idx="10"/>
          </p:nvPr>
        </p:nvSpPr>
        <p:spPr/>
        <p:txBody>
          <a:bodyPr/>
          <a:lstStyle/>
          <a:p>
            <a:fld id="{77998DB9-421F-4984-8941-2D6FB60CC597}" type="slidenum">
              <a:rPr lang="en-US" smtClean="0"/>
              <a:t>23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57881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One of</a:t>
            </a:r>
            <a:r>
              <a:rPr lang="en-US" baseline="0" dirty="0"/>
              <a:t> 2 studies underway at the request of several states this one is to align/correlate TABE 11/12 to college Placement tests like </a:t>
            </a:r>
            <a:r>
              <a:rPr lang="en-US" baseline="0" dirty="0" err="1"/>
              <a:t>Accuplacer</a:t>
            </a:r>
            <a:r>
              <a:rPr lang="en-US" baseline="0" dirty="0"/>
              <a:t> and ACT.  Several Community Colleges (KCTCS, Louisiana, Alabama, Hawaii) used TABE 9/10 and old correlations and they have asked us for new correlations.  We are </a:t>
            </a:r>
            <a:r>
              <a:rPr lang="en-US" baseline="0" dirty="0" err="1"/>
              <a:t>activly</a:t>
            </a:r>
            <a:r>
              <a:rPr lang="en-US" baseline="0" dirty="0"/>
              <a:t> looking for data of students that have taken TABE 11/12 and then gone on and taken placement assessments.</a:t>
            </a:r>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solidFill>
                  <a:prstClr val="black"/>
                </a:solidFill>
              </a:rPr>
              <a:pPr>
                <a:defRPr/>
              </a:pPr>
              <a:t>24</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695789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r>
              <a:rPr lang="en-US" dirty="0"/>
              <a:t>Second Student also</a:t>
            </a:r>
            <a:r>
              <a:rPr lang="en-US" baseline="0" dirty="0"/>
              <a:t> requested by states is to correlate TABE 11/12 Level A and likely Level D Reading and Math scores to Reading and Math scores for all 3 HSE tests.  Several States (NY, Louisiana, Mississippi, Missouri) have or are working on alternative pathways for HSE and they want to know what TABE 11/12 score is equivalent to a passing score on HSE tests so they can accept the TABE score in place of that section of the HSE requirement.</a:t>
            </a:r>
            <a:endParaRPr lang="en-US" dirty="0"/>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solidFill>
                  <a:prstClr val="black"/>
                </a:solidFill>
              </a:rPr>
              <a:pPr>
                <a:defRPr/>
              </a:pPr>
              <a:t>25</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74533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284386" indent="-284386">
              <a:buFontTx/>
              <a:buChar char="-"/>
            </a:pPr>
            <a:r>
              <a:rPr lang="en-US" baseline="0" dirty="0"/>
              <a:t>TABE 11/12 is 100% aligned to the new College- and Career-Readiness Standards.</a:t>
            </a:r>
          </a:p>
          <a:p>
            <a:pPr marL="284386" indent="-284386">
              <a:buFontTx/>
              <a:buChar char="-"/>
            </a:pPr>
            <a:r>
              <a:rPr lang="en-US" baseline="0" dirty="0"/>
              <a:t>TABE 11/12 will be only one length; no longer will there be a long and short form.  The new tests will be approximately 40 questions per section.  </a:t>
            </a:r>
          </a:p>
          <a:p>
            <a:pPr marL="284386" indent="-284386">
              <a:buFontTx/>
              <a:buChar char="-"/>
            </a:pPr>
            <a:r>
              <a:rPr lang="en-US" baseline="0" dirty="0"/>
              <a:t>Math will also only be one test, not a separated Math Comp and Applied Math as TABE 9/10 has.</a:t>
            </a:r>
          </a:p>
          <a:p>
            <a:pPr marL="284386" indent="-284386">
              <a:buFontTx/>
              <a:buChar char="-"/>
            </a:pPr>
            <a:r>
              <a:rPr lang="en-US" baseline="0" dirty="0"/>
              <a:t>We are also lengthening (4 questions longer) the Locator test slightly to make it more predictive in placing students into the new TABE 11/12</a:t>
            </a:r>
          </a:p>
          <a:p>
            <a:pPr marL="284386" indent="-284386">
              <a:buFontTx/>
              <a:buChar char="-"/>
            </a:pPr>
            <a:r>
              <a:rPr lang="en-US" baseline="0" dirty="0"/>
              <a:t>TABE 11/12 will only have the 3 sections, Reading, Math and Language.  There will not be the Spelling, Vocab and Language Mechanics that TABE 9/10 had.</a:t>
            </a:r>
          </a:p>
          <a:p>
            <a:pPr marL="284386" indent="-284386">
              <a:buFontTx/>
              <a:buChar char="-"/>
            </a:pPr>
            <a:r>
              <a:rPr lang="en-US" baseline="0" dirty="0"/>
              <a:t>TABE and TASC were developed by the same teams and share the same computer testing platform and are based on the same standards.</a:t>
            </a:r>
          </a:p>
        </p:txBody>
      </p:sp>
      <p:sp>
        <p:nvSpPr>
          <p:cNvPr id="4" name="Slide Number Placeholder 3"/>
          <p:cNvSpPr>
            <a:spLocks noGrp="1"/>
          </p:cNvSpPr>
          <p:nvPr>
            <p:ph type="sldNum" sz="quarter" idx="10"/>
          </p:nvPr>
        </p:nvSpPr>
        <p:spPr/>
        <p:txBody>
          <a:bodyPr/>
          <a:lstStyle/>
          <a:p>
            <a:fld id="{4ADBF1EB-C9F6-474C-938C-4B9AA8935FD0}" type="slidenum">
              <a:rPr lang="en-US" smtClean="0"/>
              <a:t>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0972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736600"/>
            <a:ext cx="4906963" cy="3679825"/>
          </a:xfrm>
        </p:spPr>
      </p:sp>
      <p:sp>
        <p:nvSpPr>
          <p:cNvPr id="3" name="Notes Placeholder 2"/>
          <p:cNvSpPr>
            <a:spLocks noGrp="1"/>
          </p:cNvSpPr>
          <p:nvPr>
            <p:ph type="body" idx="1"/>
          </p:nvPr>
        </p:nvSpPr>
        <p:spPr/>
        <p:txBody>
          <a:bodyPr/>
          <a:lstStyle/>
          <a:p>
            <a:pPr marL="292064" indent="-292064">
              <a:buFontTx/>
              <a:buChar char="-"/>
            </a:pPr>
            <a:r>
              <a:rPr lang="en-US" baseline="0" dirty="0"/>
              <a:t>TABE 11/12 is 100% aligned to the new College- and Career-Readiness Standards.</a:t>
            </a:r>
          </a:p>
          <a:p>
            <a:pPr marL="292064" indent="-292064">
              <a:buFontTx/>
              <a:buChar char="-"/>
            </a:pPr>
            <a:r>
              <a:rPr lang="en-US" baseline="0" dirty="0"/>
              <a:t>TABE 11/12 will be only one length; no longer will there be a long and short form.  The new tests will be approximately 40 questions per section.  </a:t>
            </a:r>
          </a:p>
          <a:p>
            <a:pPr marL="292064" indent="-292064">
              <a:buFontTx/>
              <a:buChar char="-"/>
            </a:pPr>
            <a:r>
              <a:rPr lang="en-US" baseline="0" dirty="0"/>
              <a:t>Math will also only be one test, not a separated Math Comp and Applied Math as TABE 9/10 has.</a:t>
            </a:r>
          </a:p>
          <a:p>
            <a:pPr marL="292064" indent="-292064">
              <a:buFontTx/>
              <a:buChar char="-"/>
            </a:pPr>
            <a:r>
              <a:rPr lang="en-US" baseline="0" dirty="0"/>
              <a:t>We are also lengthening (4 questions longer) the Locator test slightly to make it more predictive in placing students into the new TABE 11/12</a:t>
            </a:r>
          </a:p>
          <a:p>
            <a:pPr marL="292064" indent="-292064">
              <a:buFontTx/>
              <a:buChar char="-"/>
            </a:pPr>
            <a:r>
              <a:rPr lang="en-US" baseline="0" dirty="0"/>
              <a:t>TABE 11/12 will only have the 3 sections, Reading, Math and Language.  There will not be the Spelling, Vocab and Language Mechanics that TABE 9/10 had.</a:t>
            </a:r>
          </a:p>
          <a:p>
            <a:pPr marL="292064" indent="-292064">
              <a:buFontTx/>
              <a:buChar char="-"/>
            </a:pPr>
            <a:r>
              <a:rPr lang="en-US" baseline="0" dirty="0"/>
              <a:t>TABE and TASC were developed by the same teams and share the same computer testing platform and are based on the same standards.</a:t>
            </a:r>
          </a:p>
        </p:txBody>
      </p:sp>
      <p:sp>
        <p:nvSpPr>
          <p:cNvPr id="4" name="Slide Number Placeholder 3"/>
          <p:cNvSpPr>
            <a:spLocks noGrp="1"/>
          </p:cNvSpPr>
          <p:nvPr>
            <p:ph type="sldNum" sz="quarter" idx="10"/>
          </p:nvPr>
        </p:nvSpPr>
        <p:spPr/>
        <p:txBody>
          <a:bodyPr/>
          <a:lstStyle/>
          <a:p>
            <a:fld id="{4ADBF1EB-C9F6-474C-938C-4B9AA8935FD0}" type="slidenum">
              <a:rPr lang="en-US" smtClean="0"/>
              <a:t>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521905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1D1FC2-1B55-495A-898A-CECAB27A65A7}" type="slidenum">
              <a:rPr lang="en-US"/>
              <a:pPr/>
              <a:t>4</a:t>
            </a:fld>
            <a:endParaRPr lang="en-US" dirty="0"/>
          </a:p>
        </p:txBody>
      </p:sp>
      <p:sp>
        <p:nvSpPr>
          <p:cNvPr id="6146" name="Rectangle 2"/>
          <p:cNvSpPr>
            <a:spLocks noGrp="1" noRot="1" noChangeAspect="1" noChangeArrowheads="1" noTextEdit="1"/>
          </p:cNvSpPr>
          <p:nvPr>
            <p:ph type="sldImg"/>
          </p:nvPr>
        </p:nvSpPr>
        <p:spPr>
          <a:xfrm>
            <a:off x="1101725" y="688975"/>
            <a:ext cx="4484688" cy="3362325"/>
          </a:xfrm>
          <a:ln cap="flat"/>
        </p:spPr>
      </p:sp>
      <p:sp>
        <p:nvSpPr>
          <p:cNvPr id="6147" name="Rectangle 3"/>
          <p:cNvSpPr>
            <a:spLocks noGrp="1" noChangeArrowheads="1"/>
          </p:cNvSpPr>
          <p:nvPr>
            <p:ph type="body" idx="1"/>
          </p:nvPr>
        </p:nvSpPr>
        <p:spPr>
          <a:ln/>
        </p:spPr>
        <p:txBody>
          <a:bodyPr lIns="91792" tIns="47425" rIns="91792" bIns="47425"/>
          <a:lstStyle/>
          <a:p>
            <a:r>
              <a:rPr lang="en-US" dirty="0"/>
              <a:t>Not a key focus</a:t>
            </a:r>
            <a:r>
              <a:rPr lang="en-US" baseline="0" dirty="0"/>
              <a:t> in Michigan since they use MAERS a state developed data system but just mention that like our partnership with </a:t>
            </a:r>
            <a:r>
              <a:rPr lang="en-US" baseline="0" dirty="0" err="1"/>
              <a:t>LiteracyPro</a:t>
            </a:r>
            <a:r>
              <a:rPr lang="en-US" baseline="0" dirty="0"/>
              <a:t> we are also working with Michigan to get data into MAERS directly.</a:t>
            </a:r>
            <a:endParaRPr lang="en-US" dirty="0"/>
          </a:p>
        </p:txBody>
      </p:sp>
      <p:sp>
        <p:nvSpPr>
          <p:cNvPr id="2" name="Footer Placeholder 1"/>
          <p:cNvSpPr>
            <a:spLocks noGrp="1"/>
          </p:cNvSpPr>
          <p:nvPr>
            <p:ph type="ftr" sz="quarte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982382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This is straightforward</a:t>
            </a:r>
            <a:r>
              <a:rPr lang="en-US" baseline="0" dirty="0"/>
              <a:t> – TABE 9/10 continues to be approved.  The US Dept of Ed has told states they can use 9/10 until June 30, 2019 if needed.  </a:t>
            </a:r>
          </a:p>
          <a:p>
            <a:endParaRPr lang="en-US" baseline="0" dirty="0"/>
          </a:p>
          <a:p>
            <a:r>
              <a:rPr lang="en-US" b="1" baseline="0" dirty="0">
                <a:solidFill>
                  <a:srgbClr val="FF0000"/>
                </a:solidFill>
              </a:rPr>
              <a:t>FOR BULLET #3 add your states information on when TABE 11/12 is allow to be used and if your state has set a 9/10 cut off.</a:t>
            </a:r>
          </a:p>
          <a:p>
            <a:endParaRPr lang="en-US" baseline="0" dirty="0"/>
          </a:p>
          <a:p>
            <a:r>
              <a:rPr lang="en-US" baseline="0" dirty="0"/>
              <a:t>Your state might not use CLAS-E yet but just know all ESL test are in a holding pattern waiting for new NRS guidelines and final regulations.  We will review CLAS-E and make any updates to the new College and Career Readiness Standards for ESL later this year.</a:t>
            </a:r>
          </a:p>
          <a:p>
            <a:endParaRPr lang="en-US" baseline="0" dirty="0"/>
          </a:p>
          <a:p>
            <a:r>
              <a:rPr lang="en-US" baseline="0" dirty="0"/>
              <a:t>If someone asks about adaptive testing - We would like to move towards Adaptive but more programs still use paper tests so we need to start with a new TABE 11/12 and then work on TABE Adaptive since there is a whole separate NRS process for adaptive tests.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ADBF1EB-C9F6-474C-938C-4B9AA8935F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725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736600"/>
            <a:ext cx="4906963" cy="3679825"/>
          </a:xfrm>
        </p:spPr>
      </p:sp>
      <p:sp>
        <p:nvSpPr>
          <p:cNvPr id="3" name="Notes Placeholder 2"/>
          <p:cNvSpPr>
            <a:spLocks noGrp="1"/>
          </p:cNvSpPr>
          <p:nvPr>
            <p:ph type="body" idx="1"/>
          </p:nvPr>
        </p:nvSpPr>
        <p:spPr/>
        <p:txBody>
          <a:bodyPr/>
          <a:lstStyle/>
          <a:p>
            <a:r>
              <a:rPr lang="en-US" dirty="0"/>
              <a:t>Go to</a:t>
            </a:r>
            <a:r>
              <a:rPr lang="en-US" baseline="0" dirty="0"/>
              <a:t> TABEtest.com to so the section under the Resource tab for the Webinars and all the Recordings.  Mention that if they have not received any emails for the last 6 months of TABE Thursdays they should send Mike Johnson an email to be added to our email list.</a:t>
            </a:r>
          </a:p>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9089">
              <a:defRPr/>
            </a:pPr>
            <a:fld id="{4ADBF1EB-C9F6-474C-938C-4B9AA8935FD0}" type="slidenum">
              <a:rPr lang="en-US" sz="1800" kern="0">
                <a:solidFill>
                  <a:sysClr val="windowText" lastClr="000000"/>
                </a:solidFill>
              </a:rPr>
              <a:pPr defTabSz="939089">
                <a:defRPr/>
              </a:pPr>
              <a:t>6</a:t>
            </a:fld>
            <a:endParaRPr lang="en-US" sz="1800" kern="0" dirty="0">
              <a:solidFill>
                <a:sysClr val="windowText" lastClr="000000"/>
              </a:solidFill>
            </a:endParaRPr>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02918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44118"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4ADBF1EB-C9F6-474C-938C-4B9AA8935FD0}" type="slidenum">
              <a:rPr lang="en-US" smtClean="0"/>
              <a:t>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506207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44118" eaLnBrk="0" fontAlgn="base" hangingPunct="0">
              <a:spcBef>
                <a:spcPct val="30000"/>
              </a:spcBef>
              <a:spcAft>
                <a:spcPct val="0"/>
              </a:spcAft>
              <a:defRPr/>
            </a:pPr>
            <a:r>
              <a:rPr lang="en-US" dirty="0"/>
              <a:t>This slide</a:t>
            </a:r>
            <a:r>
              <a:rPr lang="en-US" baseline="0" dirty="0"/>
              <a:t> main point is that math standards have changed and what was previously a Level D skill might now be a Level M skill.</a:t>
            </a:r>
          </a:p>
          <a:p>
            <a:pPr defTabSz="944118" eaLnBrk="0" fontAlgn="base" hangingPunct="0">
              <a:spcBef>
                <a:spcPct val="30000"/>
              </a:spcBef>
              <a:spcAft>
                <a:spcPct val="0"/>
              </a:spcAft>
              <a:defRPr/>
            </a:pPr>
            <a:endParaRPr lang="en-US" baseline="0" dirty="0"/>
          </a:p>
          <a:p>
            <a:pPr defTabSz="944118" eaLnBrk="0" fontAlgn="base" hangingPunct="0">
              <a:spcBef>
                <a:spcPct val="30000"/>
              </a:spcBef>
              <a:spcAft>
                <a:spcPct val="0"/>
              </a:spcAft>
              <a:defRPr/>
            </a:pPr>
            <a:r>
              <a:rPr lang="en-US" baseline="0" dirty="0"/>
              <a:t>Also there are more Applied skills at the higher levels due to the standards.  </a:t>
            </a:r>
          </a:p>
          <a:p>
            <a:pPr defTabSz="944118" eaLnBrk="0" fontAlgn="base" hangingPunct="0">
              <a:spcBef>
                <a:spcPct val="30000"/>
              </a:spcBef>
              <a:spcAft>
                <a:spcPct val="0"/>
              </a:spcAft>
              <a:defRPr/>
            </a:pPr>
            <a:endParaRPr lang="en-US" baseline="0" dirty="0"/>
          </a:p>
          <a:p>
            <a:pPr defTabSz="944118" eaLnBrk="0" fontAlgn="base" hangingPunct="0">
              <a:spcBef>
                <a:spcPct val="30000"/>
              </a:spcBef>
              <a:spcAft>
                <a:spcPct val="0"/>
              </a:spcAft>
              <a:defRPr/>
            </a:pPr>
            <a:r>
              <a:rPr lang="en-US" baseline="0" dirty="0"/>
              <a:t>You can point out as an example that Level M will use a Protractor and Level D and A will use a scientific calculator while Level M uses a four function calculator and no calculator for Level E.  All Calculators and Protractors are built in utilities in Insight</a:t>
            </a:r>
            <a:endParaRPr lang="en-US" dirty="0"/>
          </a:p>
        </p:txBody>
      </p:sp>
      <p:sp>
        <p:nvSpPr>
          <p:cNvPr id="4" name="Slide Number Placeholder 3"/>
          <p:cNvSpPr>
            <a:spLocks noGrp="1"/>
          </p:cNvSpPr>
          <p:nvPr>
            <p:ph type="sldNum" sz="quarter" idx="10"/>
          </p:nvPr>
        </p:nvSpPr>
        <p:spPr/>
        <p:txBody>
          <a:bodyPr/>
          <a:lstStyle/>
          <a:p>
            <a:fld id="{4ADBF1EB-C9F6-474C-938C-4B9AA8935FD0}" type="slidenum">
              <a:rPr lang="en-US" smtClean="0"/>
              <a:t>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90469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44118" eaLnBrk="0" fontAlgn="base" hangingPunct="0">
              <a:spcBef>
                <a:spcPct val="30000"/>
              </a:spcBef>
              <a:spcAft>
                <a:spcPct val="0"/>
              </a:spcAft>
              <a:defRPr/>
            </a:pPr>
            <a:r>
              <a:rPr lang="en-US" dirty="0"/>
              <a:t>Key</a:t>
            </a:r>
            <a:r>
              <a:rPr lang="en-US" baseline="0" dirty="0"/>
              <a:t> point here is to point out in bullet 1 that there are spelling and language mechanic skills included that were not part of TABE 9/10 Language.</a:t>
            </a:r>
            <a:endParaRPr lang="en-US" dirty="0"/>
          </a:p>
        </p:txBody>
      </p:sp>
      <p:sp>
        <p:nvSpPr>
          <p:cNvPr id="4" name="Slide Number Placeholder 3"/>
          <p:cNvSpPr>
            <a:spLocks noGrp="1"/>
          </p:cNvSpPr>
          <p:nvPr>
            <p:ph type="sldNum" sz="quarter" idx="10"/>
          </p:nvPr>
        </p:nvSpPr>
        <p:spPr/>
        <p:txBody>
          <a:bodyPr/>
          <a:lstStyle/>
          <a:p>
            <a:fld id="{4ADBF1EB-C9F6-474C-938C-4B9AA8935FD0}" type="slidenum">
              <a:rPr lang="en-US" smtClean="0"/>
              <a:t>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530290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tm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6.tm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0" y="0"/>
            <a:ext cx="9168384" cy="687628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80" y="18288"/>
            <a:ext cx="9174480" cy="6880860"/>
          </a:xfrm>
          <a:prstGeom prst="rect">
            <a:avLst/>
          </a:prstGeom>
        </p:spPr>
      </p:pic>
      <p:sp>
        <p:nvSpPr>
          <p:cNvPr id="2" name="Title 1"/>
          <p:cNvSpPr>
            <a:spLocks noGrp="1"/>
          </p:cNvSpPr>
          <p:nvPr>
            <p:ph type="ctrTitle"/>
          </p:nvPr>
        </p:nvSpPr>
        <p:spPr>
          <a:xfrm>
            <a:off x="1295400" y="4114806"/>
            <a:ext cx="7315200" cy="822325"/>
          </a:xfrm>
          <a:prstGeom prst="rect">
            <a:avLst/>
          </a:prstGeom>
        </p:spPr>
        <p:txBody>
          <a:bodyPr/>
          <a:lstStyle>
            <a:lvl1pPr algn="r">
              <a:defRPr sz="3600" b="1">
                <a:solidFill>
                  <a:srgbClr val="022F65"/>
                </a:solidFill>
                <a:latin typeface="Garamond"/>
                <a:cs typeface="Garamond"/>
              </a:defRPr>
            </a:lvl1pPr>
          </a:lstStyle>
          <a:p>
            <a:r>
              <a:rPr lang="en-US" dirty="0"/>
              <a:t>Click to edit Master title style</a:t>
            </a:r>
          </a:p>
        </p:txBody>
      </p:sp>
      <p:pic>
        <p:nvPicPr>
          <p:cNvPr id="8" name="Picture 7" descr="Screen Clipping"/>
          <p:cNvPicPr>
            <a:picLocks noChangeAspect="1"/>
          </p:cNvPicPr>
          <p:nvPr userDrawn="1"/>
        </p:nvPicPr>
        <p:blipFill rotWithShape="1">
          <a:blip r:embed="rId4">
            <a:extLst>
              <a:ext uri="{28A0092B-C50C-407E-A947-70E740481C1C}">
                <a14:useLocalDpi xmlns:a14="http://schemas.microsoft.com/office/drawing/2010/main" val="0"/>
              </a:ext>
            </a:extLst>
          </a:blip>
          <a:srcRect l="6100" t="7897"/>
          <a:stretch/>
        </p:blipFill>
        <p:spPr>
          <a:xfrm>
            <a:off x="7315200" y="726498"/>
            <a:ext cx="1003300" cy="1026102"/>
          </a:xfrm>
          <a:prstGeom prst="rect">
            <a:avLst/>
          </a:prstGeom>
        </p:spPr>
      </p:pic>
    </p:spTree>
    <p:extLst>
      <p:ext uri="{BB962C8B-B14F-4D97-AF65-F5344CB8AC3E}">
        <p14:creationId xmlns:p14="http://schemas.microsoft.com/office/powerpoint/2010/main" val="1153904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a:spLocks noGrp="1"/>
          </p:cNvSpPr>
          <p:nvPr>
            <p:ph type="ctrTitle"/>
          </p:nvPr>
        </p:nvSpPr>
        <p:spPr>
          <a:xfrm>
            <a:off x="990600" y="533400"/>
            <a:ext cx="5080000" cy="457200"/>
          </a:xfrm>
          <a:prstGeom prst="rect">
            <a:avLst/>
          </a:prstGeom>
        </p:spPr>
        <p:txBody>
          <a:bodyPr/>
          <a:lstStyle>
            <a:lvl1pPr algn="l">
              <a:defRPr sz="2800" b="1">
                <a:solidFill>
                  <a:srgbClr val="022F65"/>
                </a:solidFill>
                <a:latin typeface="Garamond"/>
                <a:cs typeface="Garamond"/>
              </a:defRPr>
            </a:lvl1pPr>
          </a:lstStyle>
          <a:p>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3" y="681233"/>
            <a:ext cx="516943" cy="161545"/>
          </a:xfrm>
          <a:prstGeom prst="rect">
            <a:avLst/>
          </a:prstGeom>
        </p:spPr>
      </p:pic>
      <p:sp>
        <p:nvSpPr>
          <p:cNvPr id="6" name="Text Placeholder 6"/>
          <p:cNvSpPr>
            <a:spLocks noGrp="1"/>
          </p:cNvSpPr>
          <p:nvPr>
            <p:ph type="body" sz="quarter" idx="10" hasCustomPrompt="1"/>
          </p:nvPr>
        </p:nvSpPr>
        <p:spPr>
          <a:xfrm>
            <a:off x="928423" y="2133600"/>
            <a:ext cx="6934200" cy="3429000"/>
          </a:xfrm>
          <a:prstGeom prst="rect">
            <a:avLst/>
          </a:prstGeom>
        </p:spPr>
        <p:txBody>
          <a:bodyPr/>
          <a:lstStyle>
            <a:lvl1pPr marL="342900" indent="-342900">
              <a:buFont typeface="Arial" panose="020B0604020202020204" pitchFamily="34" charset="0"/>
              <a:buChar char="•"/>
              <a:defRPr lang="en-US" sz="2000" kern="1200" dirty="0" smtClean="0">
                <a:solidFill>
                  <a:srgbClr val="000000"/>
                </a:solidFill>
                <a:latin typeface="Arial Narrow" pitchFamily="34" charset="0"/>
                <a:ea typeface="+mn-ea"/>
                <a:cs typeface="+mn-cs"/>
              </a:defRPr>
            </a:lvl1pPr>
            <a:lvl2pPr marL="822960" marR="0" indent="-274320" algn="l" defTabSz="914400" rtl="0" eaLnBrk="1" fontAlgn="base" latinLnBrk="0" hangingPunct="1">
              <a:lnSpc>
                <a:spcPct val="100000"/>
              </a:lnSpc>
              <a:spcBef>
                <a:spcPct val="0"/>
              </a:spcBef>
              <a:spcAft>
                <a:spcPts val="1200"/>
              </a:spcAft>
              <a:buClr>
                <a:srgbClr val="4F91CD"/>
              </a:buClr>
              <a:buSzPct val="100000"/>
              <a:buFont typeface="Arial Narrow" panose="020B0606020202030204" pitchFamily="34" charset="0"/>
              <a:buChar char="–"/>
              <a:tabLst/>
              <a:defRPr sz="2000">
                <a:latin typeface="Arial Narrow" panose="020B0606020202030204" pitchFamily="34" charset="0"/>
              </a:defRPr>
            </a:lvl2pPr>
          </a:lstStyle>
          <a:p>
            <a:pPr marL="274320" marR="0" lvl="1" indent="-274320" algn="l" defTabSz="914400" rtl="0" eaLnBrk="1" fontAlgn="base" latinLnBrk="0" hangingPunct="1">
              <a:lnSpc>
                <a:spcPct val="100000"/>
              </a:lnSpc>
              <a:spcBef>
                <a:spcPct val="0"/>
              </a:spcBef>
              <a:spcAft>
                <a:spcPts val="1200"/>
              </a:spcAft>
              <a:buClr>
                <a:srgbClr val="4F91CD"/>
              </a:buClr>
              <a:buSzPct val="90000"/>
              <a:buFont typeface="Wingdings" pitchFamily="2" charset="2"/>
              <a:buChar char="n"/>
              <a:tabLst/>
              <a:defRPr/>
            </a:pPr>
            <a:r>
              <a:rPr lang="en-US" dirty="0"/>
              <a:t>Bullet level 1</a:t>
            </a:r>
          </a:p>
          <a:p>
            <a:pPr lvl="1"/>
            <a:r>
              <a:rPr lang="en-US" dirty="0"/>
              <a:t>Bullet level 2</a:t>
            </a:r>
          </a:p>
        </p:txBody>
      </p:sp>
    </p:spTree>
    <p:extLst>
      <p:ext uri="{BB962C8B-B14F-4D97-AF65-F5344CB8AC3E}">
        <p14:creationId xmlns:p14="http://schemas.microsoft.com/office/powerpoint/2010/main" val="269365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ctrTitle"/>
          </p:nvPr>
        </p:nvSpPr>
        <p:spPr>
          <a:xfrm>
            <a:off x="990600" y="533400"/>
            <a:ext cx="5080000" cy="457200"/>
          </a:xfrm>
          <a:prstGeom prst="rect">
            <a:avLst/>
          </a:prstGeom>
        </p:spPr>
        <p:txBody>
          <a:bodyPr/>
          <a:lstStyle>
            <a:lvl1pPr algn="l">
              <a:defRPr sz="2800" b="1">
                <a:solidFill>
                  <a:srgbClr val="022F65"/>
                </a:solidFill>
                <a:latin typeface="Garamond"/>
                <a:cs typeface="Garamond"/>
              </a:defRPr>
            </a:lvl1p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3" y="681265"/>
            <a:ext cx="516943" cy="161545"/>
          </a:xfrm>
          <a:prstGeom prst="rect">
            <a:avLst/>
          </a:prstGeom>
        </p:spPr>
      </p:pic>
      <p:sp>
        <p:nvSpPr>
          <p:cNvPr id="7" name="Text Placeholder 8"/>
          <p:cNvSpPr>
            <a:spLocks noGrp="1"/>
          </p:cNvSpPr>
          <p:nvPr>
            <p:ph type="body" sz="quarter" idx="11" hasCustomPrompt="1"/>
          </p:nvPr>
        </p:nvSpPr>
        <p:spPr>
          <a:xfrm>
            <a:off x="898525" y="1905000"/>
            <a:ext cx="7178676" cy="457200"/>
          </a:xfrm>
          <a:prstGeom prst="rect">
            <a:avLst/>
          </a:prstGeom>
        </p:spPr>
        <p:txBody>
          <a:bodyPr/>
          <a:lstStyle>
            <a:lvl1pPr marL="0" indent="0" algn="ctr">
              <a:buNone/>
              <a:defRPr sz="1800" b="1">
                <a:solidFill>
                  <a:srgbClr val="022F65"/>
                </a:solidFill>
                <a:latin typeface="Garamond" panose="02020404030301010803" pitchFamily="18" charset="0"/>
              </a:defRPr>
            </a:lvl1pPr>
          </a:lstStyle>
          <a:p>
            <a:pPr lvl="0"/>
            <a:r>
              <a:rPr lang="en-US" dirty="0"/>
              <a:t>Figure Head</a:t>
            </a:r>
          </a:p>
        </p:txBody>
      </p:sp>
    </p:spTree>
    <p:extLst>
      <p:ext uri="{BB962C8B-B14F-4D97-AF65-F5344CB8AC3E}">
        <p14:creationId xmlns:p14="http://schemas.microsoft.com/office/powerpoint/2010/main" val="1495654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Text Placeholder 8"/>
          <p:cNvSpPr>
            <a:spLocks noGrp="1"/>
          </p:cNvSpPr>
          <p:nvPr>
            <p:ph type="body" sz="quarter" idx="11" hasCustomPrompt="1"/>
          </p:nvPr>
        </p:nvSpPr>
        <p:spPr>
          <a:xfrm>
            <a:off x="0" y="2743200"/>
            <a:ext cx="9144000" cy="457200"/>
          </a:xfrm>
          <a:prstGeom prst="rect">
            <a:avLst/>
          </a:prstGeom>
        </p:spPr>
        <p:txBody>
          <a:bodyPr/>
          <a:lstStyle>
            <a:lvl1pPr marL="0" indent="0" algn="ctr">
              <a:buNone/>
              <a:defRPr sz="2800" b="1">
                <a:solidFill>
                  <a:srgbClr val="022F65"/>
                </a:solidFill>
                <a:latin typeface="Garamond" panose="02020404030301010803" pitchFamily="18" charset="0"/>
              </a:defRPr>
            </a:lvl1pPr>
          </a:lstStyle>
          <a:p>
            <a:pPr lvl="0"/>
            <a:r>
              <a:rPr lang="en-US" dirty="0"/>
              <a:t>Transition Slide</a:t>
            </a:r>
          </a:p>
        </p:txBody>
      </p:sp>
    </p:spTree>
    <p:extLst>
      <p:ext uri="{BB962C8B-B14F-4D97-AF65-F5344CB8AC3E}">
        <p14:creationId xmlns:p14="http://schemas.microsoft.com/office/powerpoint/2010/main" val="322567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7FE63-B3B5-4024-9D48-08E0F3293D54}" type="datetimeFigureOut">
              <a:rPr lang="en-US" smtClean="0"/>
              <a:t>9/18/2019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1987E2-9BE1-4BDD-A37C-2523DB6A1A08}" type="slidenum">
              <a:rPr lang="en-US" smtClean="0"/>
              <a:t>‹#›</a:t>
            </a:fld>
            <a:endParaRPr lang="en-US" dirty="0"/>
          </a:p>
        </p:txBody>
      </p:sp>
    </p:spTree>
    <p:extLst>
      <p:ext uri="{BB962C8B-B14F-4D97-AF65-F5344CB8AC3E}">
        <p14:creationId xmlns:p14="http://schemas.microsoft.com/office/powerpoint/2010/main" val="56657334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0" y="0"/>
            <a:ext cx="9168384" cy="687628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80" y="18288"/>
            <a:ext cx="9174480" cy="6880860"/>
          </a:xfrm>
          <a:prstGeom prst="rect">
            <a:avLst/>
          </a:prstGeom>
        </p:spPr>
      </p:pic>
      <p:sp>
        <p:nvSpPr>
          <p:cNvPr id="2" name="Title 1"/>
          <p:cNvSpPr>
            <a:spLocks noGrp="1"/>
          </p:cNvSpPr>
          <p:nvPr>
            <p:ph type="ctrTitle"/>
          </p:nvPr>
        </p:nvSpPr>
        <p:spPr>
          <a:xfrm>
            <a:off x="1295400" y="4114806"/>
            <a:ext cx="7315200" cy="822325"/>
          </a:xfrm>
          <a:prstGeom prst="rect">
            <a:avLst/>
          </a:prstGeom>
        </p:spPr>
        <p:txBody>
          <a:bodyPr/>
          <a:lstStyle>
            <a:lvl1pPr algn="r">
              <a:defRPr sz="3600" b="1">
                <a:solidFill>
                  <a:srgbClr val="022F65"/>
                </a:solidFill>
                <a:latin typeface="Garamond"/>
                <a:cs typeface="Garamond"/>
              </a:defRPr>
            </a:lvl1pPr>
          </a:lstStyle>
          <a:p>
            <a:r>
              <a:rPr lang="en-US" dirty="0"/>
              <a:t>Click to edit Master title style</a:t>
            </a:r>
          </a:p>
        </p:txBody>
      </p:sp>
      <p:pic>
        <p:nvPicPr>
          <p:cNvPr id="5" name="Picture 4" descr="Screen Clipping"/>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81800" y="609600"/>
            <a:ext cx="1937772" cy="914400"/>
          </a:xfrm>
          <a:prstGeom prst="rect">
            <a:avLst/>
          </a:prstGeom>
        </p:spPr>
      </p:pic>
    </p:spTree>
    <p:extLst>
      <p:ext uri="{BB962C8B-B14F-4D97-AF65-F5344CB8AC3E}">
        <p14:creationId xmlns:p14="http://schemas.microsoft.com/office/powerpoint/2010/main" val="2663735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ctrTitle"/>
          </p:nvPr>
        </p:nvSpPr>
        <p:spPr>
          <a:xfrm>
            <a:off x="990600" y="533400"/>
            <a:ext cx="5080000" cy="457200"/>
          </a:xfrm>
          <a:prstGeom prst="rect">
            <a:avLst/>
          </a:prstGeom>
        </p:spPr>
        <p:txBody>
          <a:bodyPr/>
          <a:lstStyle>
            <a:lvl1pPr algn="l">
              <a:defRPr sz="2400" b="1">
                <a:solidFill>
                  <a:srgbClr val="022F65"/>
                </a:solidFill>
                <a:latin typeface="Garamond"/>
                <a:cs typeface="Garamond"/>
              </a:defRPr>
            </a:lvl1pPr>
          </a:lstStyle>
          <a:p>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3" y="681265"/>
            <a:ext cx="516943" cy="161545"/>
          </a:xfrm>
          <a:prstGeom prst="rect">
            <a:avLst/>
          </a:prstGeom>
        </p:spPr>
      </p:pic>
      <p:sp>
        <p:nvSpPr>
          <p:cNvPr id="7" name="Text Placeholder 6"/>
          <p:cNvSpPr>
            <a:spLocks noGrp="1"/>
          </p:cNvSpPr>
          <p:nvPr>
            <p:ph type="body" sz="quarter" idx="10" hasCustomPrompt="1"/>
          </p:nvPr>
        </p:nvSpPr>
        <p:spPr>
          <a:xfrm>
            <a:off x="928423" y="2133600"/>
            <a:ext cx="6934200" cy="3429000"/>
          </a:xfrm>
          <a:prstGeom prst="rect">
            <a:avLst/>
          </a:prstGeom>
        </p:spPr>
        <p:txBody>
          <a:bodyPr/>
          <a:lstStyle>
            <a:lvl1pPr marL="342900" indent="-342900">
              <a:buFont typeface="Arial" panose="020B0604020202020204" pitchFamily="34" charset="0"/>
              <a:buChar char="•"/>
              <a:defRPr lang="en-US" sz="2000" kern="1200" dirty="0" smtClean="0">
                <a:solidFill>
                  <a:srgbClr val="000000"/>
                </a:solidFill>
                <a:latin typeface="Arial Narrow" pitchFamily="34" charset="0"/>
                <a:ea typeface="+mn-ea"/>
                <a:cs typeface="+mn-cs"/>
              </a:defRPr>
            </a:lvl1pPr>
            <a:lvl2pPr marL="548640" marR="0" indent="-274320" algn="l" defTabSz="914400" rtl="0" eaLnBrk="1" fontAlgn="base" latinLnBrk="0" hangingPunct="1">
              <a:lnSpc>
                <a:spcPct val="100000"/>
              </a:lnSpc>
              <a:spcBef>
                <a:spcPct val="0"/>
              </a:spcBef>
              <a:spcAft>
                <a:spcPts val="1200"/>
              </a:spcAft>
              <a:buClr>
                <a:srgbClr val="4F91CD"/>
              </a:buClr>
              <a:buSzPct val="90000"/>
              <a:buFont typeface="Wingdings" pitchFamily="2" charset="2"/>
              <a:buChar char="n"/>
              <a:tabLst/>
              <a:defRPr sz="2000">
                <a:latin typeface="Arial Narrow" panose="020B0606020202030204" pitchFamily="34" charset="0"/>
              </a:defRPr>
            </a:lvl2pPr>
          </a:lstStyle>
          <a:p>
            <a:pPr marL="274320" marR="0" lvl="1" indent="-274320" algn="l" defTabSz="914400" rtl="0" eaLnBrk="1" fontAlgn="base" latinLnBrk="0" hangingPunct="1">
              <a:lnSpc>
                <a:spcPct val="100000"/>
              </a:lnSpc>
              <a:spcBef>
                <a:spcPct val="0"/>
              </a:spcBef>
              <a:spcAft>
                <a:spcPts val="1200"/>
              </a:spcAft>
              <a:buClr>
                <a:srgbClr val="4F91CD"/>
              </a:buClr>
              <a:buSzPct val="90000"/>
              <a:buFont typeface="Wingdings" pitchFamily="2" charset="2"/>
              <a:buChar char="n"/>
              <a:tabLst/>
              <a:defRPr/>
            </a:pPr>
            <a:r>
              <a:rPr lang="en-US" dirty="0"/>
              <a:t>Bullet level 1</a:t>
            </a:r>
          </a:p>
          <a:p>
            <a:pPr lvl="1"/>
            <a:r>
              <a:rPr lang="en-US" dirty="0"/>
              <a:t>Bullet level 2</a:t>
            </a:r>
          </a:p>
        </p:txBody>
      </p:sp>
    </p:spTree>
    <p:extLst>
      <p:ext uri="{BB962C8B-B14F-4D97-AF65-F5344CB8AC3E}">
        <p14:creationId xmlns:p14="http://schemas.microsoft.com/office/powerpoint/2010/main" val="136736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ctrTitle"/>
          </p:nvPr>
        </p:nvSpPr>
        <p:spPr>
          <a:xfrm>
            <a:off x="990600" y="533400"/>
            <a:ext cx="5080000" cy="457200"/>
          </a:xfrm>
          <a:prstGeom prst="rect">
            <a:avLst/>
          </a:prstGeom>
        </p:spPr>
        <p:txBody>
          <a:bodyPr/>
          <a:lstStyle>
            <a:lvl1pPr algn="l">
              <a:defRPr sz="2400" b="1">
                <a:solidFill>
                  <a:srgbClr val="022F65"/>
                </a:solidFill>
                <a:latin typeface="Garamond"/>
                <a:cs typeface="Garamond"/>
              </a:defRPr>
            </a:lvl1p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3" y="681265"/>
            <a:ext cx="516943" cy="161545"/>
          </a:xfrm>
          <a:prstGeom prst="rect">
            <a:avLst/>
          </a:prstGeom>
        </p:spPr>
      </p:pic>
      <p:sp>
        <p:nvSpPr>
          <p:cNvPr id="7" name="Text Placeholder 8"/>
          <p:cNvSpPr>
            <a:spLocks noGrp="1"/>
          </p:cNvSpPr>
          <p:nvPr>
            <p:ph type="body" sz="quarter" idx="11" hasCustomPrompt="1"/>
          </p:nvPr>
        </p:nvSpPr>
        <p:spPr>
          <a:xfrm>
            <a:off x="898525" y="1905000"/>
            <a:ext cx="7178676" cy="457200"/>
          </a:xfrm>
          <a:prstGeom prst="rect">
            <a:avLst/>
          </a:prstGeom>
        </p:spPr>
        <p:txBody>
          <a:bodyPr/>
          <a:lstStyle>
            <a:lvl1pPr marL="0" indent="0" algn="ctr">
              <a:buNone/>
              <a:defRPr sz="1800" b="1">
                <a:solidFill>
                  <a:srgbClr val="022F65"/>
                </a:solidFill>
                <a:latin typeface="Garamond" panose="02020404030301010803" pitchFamily="18" charset="0"/>
              </a:defRPr>
            </a:lvl1pPr>
          </a:lstStyle>
          <a:p>
            <a:pPr lvl="0"/>
            <a:r>
              <a:rPr lang="en-US" dirty="0"/>
              <a:t>Figure Head</a:t>
            </a:r>
          </a:p>
        </p:txBody>
      </p:sp>
    </p:spTree>
    <p:extLst>
      <p:ext uri="{BB962C8B-B14F-4D97-AF65-F5344CB8AC3E}">
        <p14:creationId xmlns:p14="http://schemas.microsoft.com/office/powerpoint/2010/main" val="946176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tmp"/><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6.tmp"/><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3200" dirty="0"/>
          </a:p>
        </p:txBody>
      </p:sp>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Screen Clipping"/>
          <p:cNvPicPr>
            <a:picLocks noChangeAspect="1"/>
          </p:cNvPicPr>
          <p:nvPr userDrawn="1"/>
        </p:nvPicPr>
        <p:blipFill rotWithShape="1">
          <a:blip r:embed="rId8">
            <a:extLst>
              <a:ext uri="{28A0092B-C50C-407E-A947-70E740481C1C}">
                <a14:useLocalDpi xmlns:a14="http://schemas.microsoft.com/office/drawing/2010/main" val="0"/>
              </a:ext>
            </a:extLst>
          </a:blip>
          <a:srcRect l="6100" t="7897"/>
          <a:stretch/>
        </p:blipFill>
        <p:spPr>
          <a:xfrm>
            <a:off x="6781803" y="459169"/>
            <a:ext cx="679501" cy="694944"/>
          </a:xfrm>
          <a:prstGeom prst="rect">
            <a:avLst/>
          </a:prstGeom>
        </p:spPr>
      </p:pic>
    </p:spTree>
    <p:extLst>
      <p:ext uri="{BB962C8B-B14F-4D97-AF65-F5344CB8AC3E}">
        <p14:creationId xmlns:p14="http://schemas.microsoft.com/office/powerpoint/2010/main" val="179955146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9" r:id="rId3"/>
    <p:sldLayoutId id="2147483674" r:id="rId4"/>
    <p:sldLayoutId id="2147483675" r:id="rId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446088" y="469900"/>
            <a:ext cx="7110412" cy="687388"/>
          </a:xfrm>
          <a:prstGeom prst="rect">
            <a:avLst/>
          </a:prstGeom>
        </p:spPr>
        <p:txBody>
          <a:bodyPr/>
          <a:lstStyle>
            <a:lvl1pPr algn="l" rtl="0" eaLnBrk="0" fontAlgn="base" hangingPunct="0">
              <a:spcBef>
                <a:spcPct val="0"/>
              </a:spcBef>
              <a:spcAft>
                <a:spcPct val="0"/>
              </a:spcAft>
              <a:defRPr sz="3200" b="1">
                <a:solidFill>
                  <a:srgbClr val="022F65"/>
                </a:solidFill>
                <a:latin typeface="Garamond"/>
                <a:ea typeface="+mj-ea"/>
                <a:cs typeface="Garamond"/>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3200" dirty="0"/>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Screen Clipping"/>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3" y="484003"/>
            <a:ext cx="1471925" cy="694575"/>
          </a:xfrm>
          <a:prstGeom prst="rect">
            <a:avLst/>
          </a:prstGeom>
        </p:spPr>
      </p:pic>
    </p:spTree>
    <p:extLst>
      <p:ext uri="{BB962C8B-B14F-4D97-AF65-F5344CB8AC3E}">
        <p14:creationId xmlns:p14="http://schemas.microsoft.com/office/powerpoint/2010/main" val="215809691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as.ctb.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rprice@datarecognitioncorp.co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mjohnson@datarecognitioncorp.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277721" y="4114800"/>
            <a:ext cx="6705600" cy="2438400"/>
          </a:xfrm>
          <a:prstGeom prst="rect">
            <a:avLst/>
          </a:prstGeom>
        </p:spPr>
        <p:txBody>
          <a:bodyPr/>
          <a:lstStyle>
            <a:lvl1pPr algn="l">
              <a:defRPr sz="3600" b="1">
                <a:solidFill>
                  <a:srgbClr val="022F65"/>
                </a:solidFill>
                <a:latin typeface="Garamond"/>
                <a:cs typeface="Garamond"/>
              </a:defRPr>
            </a:lvl1pPr>
          </a:lstStyle>
          <a:p>
            <a:r>
              <a:rPr lang="en-US" dirty="0"/>
              <a:t>A New TABE for a New Era</a:t>
            </a:r>
            <a:br>
              <a:rPr lang="en-US" sz="2800" dirty="0"/>
            </a:br>
            <a:br>
              <a:rPr lang="en-US" sz="1800" dirty="0"/>
            </a:b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225206"/>
            <a:ext cx="684392" cy="213873"/>
          </a:xfrm>
          <a:prstGeom prst="rect">
            <a:avLst/>
          </a:prstGeom>
        </p:spPr>
      </p:pic>
    </p:spTree>
    <p:extLst>
      <p:ext uri="{BB962C8B-B14F-4D97-AF65-F5344CB8AC3E}">
        <p14:creationId xmlns:p14="http://schemas.microsoft.com/office/powerpoint/2010/main" val="2897923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NRS Changes</a:t>
            </a:r>
          </a:p>
        </p:txBody>
      </p:sp>
      <p:sp>
        <p:nvSpPr>
          <p:cNvPr id="5" name="Slide Number Placeholder 6"/>
          <p:cNvSpPr txBox="1">
            <a:spLocks/>
          </p:cNvSpPr>
          <p:nvPr/>
        </p:nvSpPr>
        <p:spPr>
          <a:xfrm>
            <a:off x="8387754" y="6521517"/>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5C85FF15-2366-464F-A9D7-3AA477A532F5}" type="slidenum">
              <a:rPr lang="en-US">
                <a:solidFill>
                  <a:srgbClr val="000000"/>
                </a:solidFill>
              </a:rPr>
              <a:pPr>
                <a:defRPr/>
              </a:pPr>
              <a:t>10</a:t>
            </a:fld>
            <a:endParaRPr lang="en-US" dirty="0">
              <a:solidFill>
                <a:srgbClr val="000000"/>
              </a:solidFill>
            </a:endParaRPr>
          </a:p>
        </p:txBody>
      </p:sp>
      <p:sp>
        <p:nvSpPr>
          <p:cNvPr id="6" name="TextBox 5"/>
          <p:cNvSpPr txBox="1"/>
          <p:nvPr/>
        </p:nvSpPr>
        <p:spPr>
          <a:xfrm>
            <a:off x="1282995" y="1895208"/>
            <a:ext cx="7062362" cy="512448"/>
          </a:xfrm>
          <a:prstGeom prst="rect">
            <a:avLst/>
          </a:prstGeom>
          <a:noFill/>
          <a:ln w="28575">
            <a:solidFill>
              <a:srgbClr val="5091CD"/>
            </a:solidFill>
          </a:ln>
        </p:spPr>
        <p:txBody>
          <a:bodyPr wrap="square" rtlCol="0">
            <a:spAutoFit/>
          </a:bodyPr>
          <a:lstStyle/>
          <a:p>
            <a:r>
              <a:rPr lang="en-US" sz="1365" dirty="0"/>
              <a:t>Individual has little or no recognition of numbers or simple counting skills or may have only minimal skills, such as the ability to add or subtract single digit numbers.</a:t>
            </a:r>
          </a:p>
        </p:txBody>
      </p:sp>
      <p:sp>
        <p:nvSpPr>
          <p:cNvPr id="7" name="Rectangle 6"/>
          <p:cNvSpPr/>
          <p:nvPr/>
        </p:nvSpPr>
        <p:spPr>
          <a:xfrm>
            <a:off x="1282995" y="2689699"/>
            <a:ext cx="7062362" cy="3831818"/>
          </a:xfrm>
          <a:prstGeom prst="rect">
            <a:avLst/>
          </a:prstGeom>
          <a:ln w="28575">
            <a:solidFill>
              <a:srgbClr val="F58025"/>
            </a:solidFill>
          </a:ln>
        </p:spPr>
        <p:txBody>
          <a:bodyPr wrap="square">
            <a:spAutoFit/>
          </a:bodyPr>
          <a:lstStyle/>
          <a:p>
            <a:r>
              <a:rPr lang="en-US" sz="900" dirty="0"/>
              <a:t>Students prepared to exit this level are able to decipher a simple problem presented in a context and reason about and apply correct units to the results. They can </a:t>
            </a:r>
            <a:r>
              <a:rPr lang="en-US" sz="900" dirty="0">
                <a:solidFill>
                  <a:srgbClr val="FF0000"/>
                </a:solidFill>
              </a:rPr>
              <a:t>visualize a situation using manipulatives or drawings and explain their processes </a:t>
            </a:r>
            <a:r>
              <a:rPr lang="en-US" sz="900" dirty="0"/>
              <a:t>and results using mathematical terms and symbols appropriate for the level. They recognize errors in the work and reasoning of others. They are able to strategically select and use appropriate tools to aid in their work, such as pencil/paper, measuring devices, and/or manipulatives. They can see patterns and structure in sets of numbers and geometric shapes and use those insights to work more efficiently.</a:t>
            </a:r>
          </a:p>
          <a:p>
            <a:endParaRPr lang="en-US" sz="900" dirty="0"/>
          </a:p>
          <a:p>
            <a:r>
              <a:rPr lang="en-US" sz="900" dirty="0"/>
              <a:t>Number Sense and Operations: Students prepared to exit this level have an understanding of whole number place value for tens and ones and are able to use their understanding of place value to compare two-digit numbers. They are able to add whole numbers within 100 and </a:t>
            </a:r>
            <a:r>
              <a:rPr lang="en-US" sz="900" dirty="0">
                <a:solidFill>
                  <a:srgbClr val="FF0000"/>
                </a:solidFill>
              </a:rPr>
              <a:t>explain their reasoning</a:t>
            </a:r>
            <a:r>
              <a:rPr lang="en-US" sz="900" dirty="0"/>
              <a:t>, e.g., using concrete models or drawings and strategies based on place value and/or properties of operations. They are able to apply their knowledge of whole number addition and subtraction to represent and solve word problems that call for addition of three whole numbers whose sum is less than 20 by using such problem-solving tools as objects, drawings, and/or simple equations.</a:t>
            </a:r>
          </a:p>
          <a:p>
            <a:endParaRPr lang="en-US" sz="900" dirty="0"/>
          </a:p>
          <a:p>
            <a:r>
              <a:rPr lang="en-US" sz="900" dirty="0"/>
              <a:t>Algebraic Thinking: Students prepared to exit this level </a:t>
            </a:r>
            <a:r>
              <a:rPr lang="en-US" sz="900" dirty="0">
                <a:solidFill>
                  <a:srgbClr val="FF0000"/>
                </a:solidFill>
              </a:rPr>
              <a:t>understand and apply </a:t>
            </a:r>
            <a:r>
              <a:rPr lang="en-US" sz="900" dirty="0"/>
              <a:t>the properties of operations to addition and subtraction problems. They understand the relationship between the two operations and can determine the unknown number in addition or subtraction equations.</a:t>
            </a:r>
          </a:p>
          <a:p>
            <a:endParaRPr lang="en-US" sz="900" dirty="0"/>
          </a:p>
          <a:p>
            <a:r>
              <a:rPr lang="en-US" sz="900" dirty="0"/>
              <a:t>Geometry and Measurement: Students prepared to exit this level can </a:t>
            </a:r>
            <a:r>
              <a:rPr lang="en-US" sz="900" dirty="0">
                <a:solidFill>
                  <a:srgbClr val="FF0000"/>
                </a:solidFill>
              </a:rPr>
              <a:t>analyze and compare </a:t>
            </a:r>
            <a:r>
              <a:rPr lang="en-US" sz="900" dirty="0"/>
              <a:t>2-dimensional and 3-dimensional shapes based on their attributes, such as their shape, size, orientation, the number of sides and/or vertices (angles), or the lengths of their sides. They can reason with two-dimensional shapes (e.g., quadrilaterals and half- and quarter-circles) and with three-dimensional shapes (e.g., right prisms, cones, and cylinders) to create composite shapes. They are able to measure the length of an object as a whole number of units, which are not necessarily standard units, for example measuring the length of a pencil using a paper clip as the length unit.</a:t>
            </a:r>
          </a:p>
          <a:p>
            <a:endParaRPr lang="en-US" sz="900" dirty="0"/>
          </a:p>
          <a:p>
            <a:r>
              <a:rPr lang="en-US" sz="900" dirty="0"/>
              <a:t>Data Analysis: Students prepared to exit this level are able </a:t>
            </a:r>
            <a:r>
              <a:rPr lang="en-US" sz="900" dirty="0">
                <a:solidFill>
                  <a:srgbClr val="FF0000"/>
                </a:solidFill>
              </a:rPr>
              <a:t>to organize, represent, and interpret </a:t>
            </a:r>
            <a:r>
              <a:rPr lang="en-US" sz="900" dirty="0"/>
              <a:t>simple data sets (e.g., lists of numbers, shapes, or items) using up to three categories. They can answer basic questions related to the total number of data points in a set and the number of data points in each category, and can compare the number of data points in the different categories.</a:t>
            </a:r>
          </a:p>
        </p:txBody>
      </p:sp>
      <p:sp>
        <p:nvSpPr>
          <p:cNvPr id="8" name="Rectangle 7"/>
          <p:cNvSpPr/>
          <p:nvPr/>
        </p:nvSpPr>
        <p:spPr>
          <a:xfrm>
            <a:off x="327471" y="1818264"/>
            <a:ext cx="811056" cy="589392"/>
          </a:xfrm>
          <a:prstGeom prst="rect">
            <a:avLst/>
          </a:prstGeom>
          <a:noFill/>
        </p:spPr>
        <p:txBody>
          <a:bodyPr wrap="none" lIns="96012" tIns="48006" rIns="96012" bIns="48006">
            <a:spAutoFit/>
          </a:bodyPr>
          <a:lstStyle/>
          <a:p>
            <a:pPr algn="ctr"/>
            <a:r>
              <a:rPr lang="en-US" sz="3200" dirty="0">
                <a:ln w="22225">
                  <a:noFill/>
                  <a:prstDash val="solid"/>
                </a:ln>
                <a:solidFill>
                  <a:srgbClr val="5091CD"/>
                </a:solidFill>
                <a:latin typeface="Arial Narrow" panose="020B0606020202030204" pitchFamily="34" charset="0"/>
              </a:rPr>
              <a:t>Old:</a:t>
            </a:r>
          </a:p>
        </p:txBody>
      </p:sp>
      <p:sp>
        <p:nvSpPr>
          <p:cNvPr id="9" name="Rectangle 8"/>
          <p:cNvSpPr/>
          <p:nvPr/>
        </p:nvSpPr>
        <p:spPr>
          <a:xfrm>
            <a:off x="252130" y="2895600"/>
            <a:ext cx="961738" cy="589392"/>
          </a:xfrm>
          <a:prstGeom prst="rect">
            <a:avLst/>
          </a:prstGeom>
          <a:noFill/>
        </p:spPr>
        <p:txBody>
          <a:bodyPr wrap="none" lIns="96012" tIns="48006" rIns="96012" bIns="48006">
            <a:spAutoFit/>
          </a:bodyPr>
          <a:lstStyle/>
          <a:p>
            <a:pPr algn="ctr"/>
            <a:r>
              <a:rPr lang="en-US" sz="3200" dirty="0">
                <a:ln w="22225">
                  <a:noFill/>
                  <a:prstDash val="solid"/>
                </a:ln>
                <a:solidFill>
                  <a:srgbClr val="F58025"/>
                </a:solidFill>
                <a:latin typeface="Arial Narrow" panose="020B0606020202030204" pitchFamily="34" charset="0"/>
              </a:rPr>
              <a:t>New:</a:t>
            </a:r>
          </a:p>
        </p:txBody>
      </p:sp>
      <p:sp>
        <p:nvSpPr>
          <p:cNvPr id="10" name="Rectangle 9"/>
          <p:cNvSpPr/>
          <p:nvPr/>
        </p:nvSpPr>
        <p:spPr>
          <a:xfrm>
            <a:off x="2514604" y="1268491"/>
            <a:ext cx="4343107" cy="466281"/>
          </a:xfrm>
          <a:prstGeom prst="rect">
            <a:avLst/>
          </a:prstGeom>
          <a:noFill/>
        </p:spPr>
        <p:txBody>
          <a:bodyPr wrap="square" lIns="96012" tIns="48006" rIns="96012" bIns="48006">
            <a:spAutoFit/>
          </a:bodyPr>
          <a:lstStyle/>
          <a:p>
            <a:pPr algn="ctr"/>
            <a:r>
              <a:rPr lang="en-US" sz="2400" b="1" dirty="0">
                <a:ln w="12700">
                  <a:noFill/>
                  <a:prstDash val="solid"/>
                </a:ln>
                <a:solidFill>
                  <a:srgbClr val="022F65"/>
                </a:solidFill>
                <a:effectLst>
                  <a:innerShdw blurRad="177800">
                    <a:schemeClr val="accent3">
                      <a:lumMod val="50000"/>
                    </a:schemeClr>
                  </a:innerShdw>
                </a:effectLst>
                <a:latin typeface="Calibri" panose="020F0502020204030204" pitchFamily="34" charset="0"/>
              </a:rPr>
              <a:t>Example: NRS Level 1 Math </a:t>
            </a:r>
          </a:p>
        </p:txBody>
      </p:sp>
    </p:spTree>
    <p:extLst>
      <p:ext uri="{BB962C8B-B14F-4D97-AF65-F5344CB8AC3E}">
        <p14:creationId xmlns:p14="http://schemas.microsoft.com/office/powerpoint/2010/main" val="1590773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457200"/>
            <a:ext cx="7467600" cy="457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sz="2400" b="1" dirty="0">
                <a:solidFill>
                  <a:srgbClr val="03397B"/>
                </a:solidFill>
                <a:latin typeface="Garamond" panose="02020404030301010803" pitchFamily="18" charset="0"/>
              </a:rPr>
              <a:t>TABE 11&amp;12 Maximum Allowable Time </a:t>
            </a:r>
          </a:p>
          <a:p>
            <a:pPr algn="l"/>
            <a:r>
              <a:rPr lang="en-US" sz="2000" b="1" dirty="0">
                <a:solidFill>
                  <a:srgbClr val="FF0000"/>
                </a:solidFill>
                <a:latin typeface="Garamond" panose="02020404030301010803" pitchFamily="18" charset="0"/>
              </a:rPr>
              <a:t>NEWLY APPROVED </a:t>
            </a:r>
            <a:endParaRPr lang="en-US" sz="2400" b="1" dirty="0">
              <a:solidFill>
                <a:srgbClr val="FF0000"/>
              </a:solidFill>
              <a:latin typeface="Garamond" panose="02020404030301010803" pitchFamily="18" charset="0"/>
            </a:endParaRPr>
          </a:p>
        </p:txBody>
      </p:sp>
      <p:sp>
        <p:nvSpPr>
          <p:cNvPr id="2" name="TextBox 1"/>
          <p:cNvSpPr txBox="1"/>
          <p:nvPr/>
        </p:nvSpPr>
        <p:spPr>
          <a:xfrm>
            <a:off x="342900" y="5710535"/>
            <a:ext cx="8724900" cy="923330"/>
          </a:xfrm>
          <a:prstGeom prst="rect">
            <a:avLst/>
          </a:prstGeom>
          <a:noFill/>
        </p:spPr>
        <p:txBody>
          <a:bodyPr wrap="square" rtlCol="0">
            <a:spAutoFit/>
          </a:bodyPr>
          <a:lstStyle/>
          <a:p>
            <a:r>
              <a:rPr lang="en-US" dirty="0"/>
              <a:t>** Approval by OCTAE.</a:t>
            </a:r>
          </a:p>
          <a:p>
            <a:r>
              <a:rPr lang="en-US" dirty="0"/>
              <a:t>** </a:t>
            </a:r>
            <a:r>
              <a:rPr lang="en-US" sz="1600" dirty="0"/>
              <a:t>TABE 11/12 average times are similar to the TABE 9/10 Complete Battery testing times</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02630947"/>
              </p:ext>
            </p:extLst>
          </p:nvPr>
        </p:nvGraphicFramePr>
        <p:xfrm>
          <a:off x="228600" y="1447800"/>
          <a:ext cx="8610600" cy="4191000"/>
        </p:xfrm>
        <a:graphic>
          <a:graphicData uri="http://schemas.openxmlformats.org/drawingml/2006/table">
            <a:tbl>
              <a:tblPr firstRow="1" bandRow="1">
                <a:tableStyleId>{46F890A9-2807-4EBB-B81D-B2AA78EC7F39}</a:tableStyleId>
              </a:tblPr>
              <a:tblGrid>
                <a:gridCol w="914400">
                  <a:extLst>
                    <a:ext uri="{9D8B030D-6E8A-4147-A177-3AD203B41FA5}">
                      <a16:colId xmlns:a16="http://schemas.microsoft.com/office/drawing/2014/main" val="20000"/>
                    </a:ext>
                  </a:extLst>
                </a:gridCol>
                <a:gridCol w="1235979">
                  <a:extLst>
                    <a:ext uri="{9D8B030D-6E8A-4147-A177-3AD203B41FA5}">
                      <a16:colId xmlns:a16="http://schemas.microsoft.com/office/drawing/2014/main" val="20001"/>
                    </a:ext>
                  </a:extLst>
                </a:gridCol>
                <a:gridCol w="1305587">
                  <a:extLst>
                    <a:ext uri="{9D8B030D-6E8A-4147-A177-3AD203B41FA5}">
                      <a16:colId xmlns:a16="http://schemas.microsoft.com/office/drawing/2014/main" val="20002"/>
                    </a:ext>
                  </a:extLst>
                </a:gridCol>
                <a:gridCol w="1228788">
                  <a:extLst>
                    <a:ext uri="{9D8B030D-6E8A-4147-A177-3AD203B41FA5}">
                      <a16:colId xmlns:a16="http://schemas.microsoft.com/office/drawing/2014/main" val="390897065"/>
                    </a:ext>
                  </a:extLst>
                </a:gridCol>
                <a:gridCol w="1228788">
                  <a:extLst>
                    <a:ext uri="{9D8B030D-6E8A-4147-A177-3AD203B41FA5}">
                      <a16:colId xmlns:a16="http://schemas.microsoft.com/office/drawing/2014/main" val="20003"/>
                    </a:ext>
                  </a:extLst>
                </a:gridCol>
                <a:gridCol w="1305587">
                  <a:extLst>
                    <a:ext uri="{9D8B030D-6E8A-4147-A177-3AD203B41FA5}">
                      <a16:colId xmlns:a16="http://schemas.microsoft.com/office/drawing/2014/main" val="20004"/>
                    </a:ext>
                  </a:extLst>
                </a:gridCol>
                <a:gridCol w="1391471">
                  <a:extLst>
                    <a:ext uri="{9D8B030D-6E8A-4147-A177-3AD203B41FA5}">
                      <a16:colId xmlns:a16="http://schemas.microsoft.com/office/drawing/2014/main" val="20005"/>
                    </a:ext>
                  </a:extLst>
                </a:gridCol>
              </a:tblGrid>
              <a:tr h="650187">
                <a:tc>
                  <a:txBody>
                    <a:bodyPr/>
                    <a:lstStyle/>
                    <a:p>
                      <a:pPr algn="ctr"/>
                      <a:r>
                        <a:rPr lang="en-US" sz="1600" dirty="0">
                          <a:solidFill>
                            <a:schemeClr val="tx1"/>
                          </a:solidFill>
                        </a:rPr>
                        <a:t>Level</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chemeClr val="bg1">
                        <a:lumMod val="75000"/>
                      </a:schemeClr>
                    </a:solidFill>
                  </a:tcPr>
                </a:tc>
                <a:tc>
                  <a:txBody>
                    <a:bodyPr/>
                    <a:lstStyle/>
                    <a:p>
                      <a:pPr algn="ctr"/>
                      <a:r>
                        <a:rPr lang="en-US" sz="1600" dirty="0"/>
                        <a:t>Reading</a:t>
                      </a:r>
                    </a:p>
                    <a:p>
                      <a:pPr algn="ctr"/>
                      <a:r>
                        <a:rPr lang="en-US" sz="1600" dirty="0"/>
                        <a:t>Part 1 &amp; 2</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rgbClr val="022F65"/>
                    </a:solidFill>
                  </a:tcPr>
                </a:tc>
                <a:tc>
                  <a:txBody>
                    <a:bodyPr/>
                    <a:lstStyle/>
                    <a:p>
                      <a:pPr algn="ctr"/>
                      <a:r>
                        <a:rPr lang="en-US" sz="1600" b="1" dirty="0">
                          <a:solidFill>
                            <a:schemeClr val="bg1"/>
                          </a:solidFill>
                        </a:rPr>
                        <a:t>Reading Average</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rgbClr val="022F65"/>
                    </a:solidFill>
                  </a:tcPr>
                </a:tc>
                <a:tc>
                  <a:txBody>
                    <a:bodyPr/>
                    <a:lstStyle/>
                    <a:p>
                      <a:pPr algn="ctr"/>
                      <a:r>
                        <a:rPr lang="en-US" sz="1600" dirty="0">
                          <a:solidFill>
                            <a:schemeClr val="bg1"/>
                          </a:solidFill>
                        </a:rPr>
                        <a:t>Language </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rgbClr val="022F65"/>
                    </a:solidFill>
                  </a:tcPr>
                </a:tc>
                <a:tc>
                  <a:txBody>
                    <a:bodyPr/>
                    <a:lstStyle/>
                    <a:p>
                      <a:pPr algn="ctr"/>
                      <a:r>
                        <a:rPr lang="en-US" sz="1600" b="1" dirty="0">
                          <a:solidFill>
                            <a:schemeClr val="bg1"/>
                          </a:solidFill>
                        </a:rPr>
                        <a:t>Language Average </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rgbClr val="022F65"/>
                    </a:solidFill>
                  </a:tcPr>
                </a:tc>
                <a:tc>
                  <a:txBody>
                    <a:bodyPr/>
                    <a:lstStyle/>
                    <a:p>
                      <a:pPr algn="ctr"/>
                      <a:r>
                        <a:rPr lang="en-US" sz="1600" dirty="0">
                          <a:solidFill>
                            <a:schemeClr val="bg1"/>
                          </a:solidFill>
                        </a:rPr>
                        <a:t>Math Part 1</a:t>
                      </a:r>
                      <a:r>
                        <a:rPr lang="en-US" sz="1600" baseline="0" dirty="0">
                          <a:solidFill>
                            <a:schemeClr val="bg1"/>
                          </a:solidFill>
                        </a:rPr>
                        <a:t> &amp; 2</a:t>
                      </a:r>
                      <a:endParaRPr lang="en-US" sz="1600" dirty="0">
                        <a:solidFill>
                          <a:schemeClr val="bg1"/>
                        </a:solidFill>
                      </a:endParaRP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rgbClr val="022F65"/>
                    </a:solidFill>
                  </a:tcPr>
                </a:tc>
                <a:tc>
                  <a:txBody>
                    <a:bodyPr/>
                    <a:lstStyle/>
                    <a:p>
                      <a:pPr algn="ctr"/>
                      <a:r>
                        <a:rPr lang="en-US" sz="1600" b="1" dirty="0">
                          <a:solidFill>
                            <a:schemeClr val="bg1"/>
                          </a:solidFill>
                        </a:rPr>
                        <a:t>Math Part 1 &amp; 2 Average</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rgbClr val="022F65"/>
                    </a:solidFill>
                  </a:tcPr>
                </a:tc>
                <a:extLst>
                  <a:ext uri="{0D108BD9-81ED-4DB2-BD59-A6C34878D82A}">
                    <a16:rowId xmlns:a16="http://schemas.microsoft.com/office/drawing/2014/main" val="10000"/>
                  </a:ext>
                </a:extLst>
              </a:tr>
              <a:tr h="357603">
                <a:tc>
                  <a:txBody>
                    <a:bodyPr/>
                    <a:lstStyle/>
                    <a:p>
                      <a:pPr algn="ctr"/>
                      <a:endParaRPr lang="en-US" sz="1600" dirty="0"/>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2">
                            <a:lumMod val="75000"/>
                          </a:schemeClr>
                        </a:solidFill>
                      </a:endParaRP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2">
                            <a:lumMod val="75000"/>
                          </a:schemeClr>
                        </a:solidFill>
                      </a:endParaRP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algn="ctr"/>
                      <a:endParaRPr lang="en-US" sz="1600" b="1" dirty="0">
                        <a:solidFill>
                          <a:schemeClr val="accent2">
                            <a:lumMod val="75000"/>
                          </a:schemeClr>
                        </a:solidFill>
                      </a:endParaRP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1"/>
                  </a:ext>
                </a:extLst>
              </a:tr>
              <a:tr h="636642">
                <a:tc>
                  <a:txBody>
                    <a:bodyPr/>
                    <a:lstStyle/>
                    <a:p>
                      <a:pPr algn="ctr"/>
                      <a:r>
                        <a:rPr lang="en-US" sz="1600" dirty="0"/>
                        <a:t>E</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100 minutes</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2">
                              <a:lumMod val="75000"/>
                            </a:schemeClr>
                          </a:solidFill>
                        </a:rPr>
                        <a:t>75 minutes</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55 minutes</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2">
                              <a:lumMod val="75000"/>
                            </a:schemeClr>
                          </a:solidFill>
                        </a:rPr>
                        <a:t>40 minutes</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65 minutes</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algn="ctr"/>
                      <a:r>
                        <a:rPr lang="en-US" sz="1600" b="1" dirty="0">
                          <a:solidFill>
                            <a:schemeClr val="accent2">
                              <a:lumMod val="75000"/>
                            </a:schemeClr>
                          </a:solidFill>
                        </a:rPr>
                        <a:t>45</a:t>
                      </a:r>
                      <a:r>
                        <a:rPr lang="en-US" sz="1600" b="1" baseline="0" dirty="0">
                          <a:solidFill>
                            <a:schemeClr val="accent2">
                              <a:lumMod val="75000"/>
                            </a:schemeClr>
                          </a:solidFill>
                        </a:rPr>
                        <a:t> minutes</a:t>
                      </a:r>
                      <a:endParaRPr lang="en-US" sz="1600" b="1" dirty="0">
                        <a:solidFill>
                          <a:schemeClr val="accent2">
                            <a:lumMod val="75000"/>
                          </a:schemeClr>
                        </a:solidFill>
                      </a:endParaRP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2"/>
                  </a:ext>
                </a:extLst>
              </a:tr>
              <a:tr h="636642">
                <a:tc>
                  <a:txBody>
                    <a:bodyPr/>
                    <a:lstStyle/>
                    <a:p>
                      <a:pPr algn="ctr"/>
                      <a:r>
                        <a:rPr lang="en-US" sz="1600" dirty="0"/>
                        <a:t>M</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100 minutes</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2">
                              <a:lumMod val="75000"/>
                            </a:schemeClr>
                          </a:solidFill>
                        </a:rPr>
                        <a:t>75 minutes</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55 minutes</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2">
                              <a:lumMod val="75000"/>
                            </a:schemeClr>
                          </a:solidFill>
                        </a:rPr>
                        <a:t>40 minutes</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65 minutes</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algn="ctr"/>
                      <a:r>
                        <a:rPr lang="en-US" sz="1600" b="1" dirty="0">
                          <a:solidFill>
                            <a:schemeClr val="accent2">
                              <a:lumMod val="75000"/>
                            </a:schemeClr>
                          </a:solidFill>
                        </a:rPr>
                        <a:t>45</a:t>
                      </a:r>
                      <a:r>
                        <a:rPr lang="en-US" sz="1600" b="1" baseline="0" dirty="0">
                          <a:solidFill>
                            <a:schemeClr val="accent2">
                              <a:lumMod val="75000"/>
                            </a:schemeClr>
                          </a:solidFill>
                        </a:rPr>
                        <a:t> minutes</a:t>
                      </a:r>
                      <a:endParaRPr lang="en-US" sz="1600" b="1" dirty="0">
                        <a:solidFill>
                          <a:schemeClr val="accent2">
                            <a:lumMod val="75000"/>
                          </a:schemeClr>
                        </a:solidFill>
                      </a:endParaRP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3"/>
                  </a:ext>
                </a:extLst>
              </a:tr>
              <a:tr h="636642">
                <a:tc>
                  <a:txBody>
                    <a:bodyPr/>
                    <a:lstStyle/>
                    <a:p>
                      <a:pPr algn="ctr"/>
                      <a:r>
                        <a:rPr lang="en-US" sz="1600" dirty="0"/>
                        <a:t>D</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100 minutes</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2">
                              <a:lumMod val="75000"/>
                            </a:schemeClr>
                          </a:solidFill>
                        </a:rPr>
                        <a:t>75 minutes</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55 minutes</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2">
                              <a:lumMod val="75000"/>
                            </a:schemeClr>
                          </a:solidFill>
                        </a:rPr>
                        <a:t>40 minutes</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65 minutes</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algn="ctr"/>
                      <a:r>
                        <a:rPr lang="en-US" sz="1600" b="1" dirty="0">
                          <a:solidFill>
                            <a:schemeClr val="accent2">
                              <a:lumMod val="75000"/>
                            </a:schemeClr>
                          </a:solidFill>
                        </a:rPr>
                        <a:t>45</a:t>
                      </a:r>
                      <a:r>
                        <a:rPr lang="en-US" sz="1600" b="1" baseline="0" dirty="0">
                          <a:solidFill>
                            <a:schemeClr val="accent2">
                              <a:lumMod val="75000"/>
                            </a:schemeClr>
                          </a:solidFill>
                        </a:rPr>
                        <a:t> minutes</a:t>
                      </a:r>
                      <a:endParaRPr lang="en-US" sz="1600" b="1" dirty="0">
                        <a:solidFill>
                          <a:schemeClr val="accent2">
                            <a:lumMod val="75000"/>
                          </a:schemeClr>
                        </a:solidFill>
                      </a:endParaRP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4"/>
                  </a:ext>
                </a:extLst>
              </a:tr>
              <a:tr h="636642">
                <a:tc>
                  <a:txBody>
                    <a:bodyPr/>
                    <a:lstStyle/>
                    <a:p>
                      <a:pPr algn="ctr"/>
                      <a:r>
                        <a:rPr lang="en-US" sz="1600" dirty="0"/>
                        <a:t>A</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100 minutes</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2">
                              <a:lumMod val="75000"/>
                            </a:schemeClr>
                          </a:solidFill>
                        </a:rPr>
                        <a:t>75 minutes</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55 minutes</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2">
                              <a:lumMod val="75000"/>
                            </a:schemeClr>
                          </a:solidFill>
                        </a:rPr>
                        <a:t>40 minutes</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65 minutes</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algn="ctr"/>
                      <a:r>
                        <a:rPr lang="en-US" sz="1600" b="1" dirty="0">
                          <a:solidFill>
                            <a:schemeClr val="accent2">
                              <a:lumMod val="75000"/>
                            </a:schemeClr>
                          </a:solidFill>
                        </a:rPr>
                        <a:t>45</a:t>
                      </a:r>
                      <a:r>
                        <a:rPr lang="en-US" sz="1600" b="1" baseline="0" dirty="0">
                          <a:solidFill>
                            <a:schemeClr val="accent2">
                              <a:lumMod val="75000"/>
                            </a:schemeClr>
                          </a:solidFill>
                        </a:rPr>
                        <a:t> minutes</a:t>
                      </a:r>
                      <a:endParaRPr lang="en-US" sz="1600" b="1" dirty="0">
                        <a:solidFill>
                          <a:schemeClr val="accent2">
                            <a:lumMod val="75000"/>
                          </a:schemeClr>
                        </a:solidFill>
                      </a:endParaRP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5"/>
                  </a:ext>
                </a:extLst>
              </a:tr>
              <a:tr h="636642">
                <a:tc>
                  <a:txBody>
                    <a:bodyPr/>
                    <a:lstStyle/>
                    <a:p>
                      <a:pPr algn="ctr"/>
                      <a:r>
                        <a:rPr lang="en-US" sz="1600" dirty="0"/>
                        <a:t>Locator</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30 minutes</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algn="ctr"/>
                      <a:endParaRPr lang="en-US" sz="1600" b="1" dirty="0">
                        <a:solidFill>
                          <a:schemeClr val="accent2">
                            <a:lumMod val="75000"/>
                          </a:schemeClr>
                        </a:solidFill>
                      </a:endParaRP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15 minutes</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2">
                            <a:lumMod val="75000"/>
                          </a:schemeClr>
                        </a:solidFill>
                      </a:endParaRP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15 minutes</a:t>
                      </a: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accent2">
                            <a:lumMod val="75000"/>
                          </a:schemeClr>
                        </a:solidFill>
                      </a:endParaRPr>
                    </a:p>
                  </a:txBody>
                  <a:tcPr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2011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457200"/>
            <a:ext cx="5080000" cy="457200"/>
          </a:xfrm>
        </p:spPr>
        <p:txBody>
          <a:bodyPr>
            <a:noAutofit/>
          </a:bodyPr>
          <a:lstStyle/>
          <a:p>
            <a:r>
              <a:rPr lang="en-US" b="1" dirty="0">
                <a:solidFill>
                  <a:srgbClr val="03397B"/>
                </a:solidFill>
                <a:latin typeface="Garamond" panose="02020404030301010803" pitchFamily="18" charset="0"/>
              </a:rPr>
              <a:t>DRC INSIGHT Test Engine</a:t>
            </a:r>
          </a:p>
        </p:txBody>
      </p:sp>
      <p:sp>
        <p:nvSpPr>
          <p:cNvPr id="4" name="Rectangle 4"/>
          <p:cNvSpPr>
            <a:spLocks noChangeArrowheads="1"/>
          </p:cNvSpPr>
          <p:nvPr/>
        </p:nvSpPr>
        <p:spPr bwMode="auto">
          <a:xfrm>
            <a:off x="381000" y="1447806"/>
            <a:ext cx="8153400" cy="4739747"/>
          </a:xfrm>
          <a:prstGeom prst="rect">
            <a:avLst/>
          </a:prstGeom>
          <a:noFill/>
          <a:ln w="9525">
            <a:noFill/>
            <a:miter lim="800000"/>
            <a:headEnd/>
            <a:tailEnd/>
          </a:ln>
        </p:spPr>
        <p:txBody>
          <a:bodyPr wrap="square" lIns="91429" tIns="45714" rIns="91429" bIns="45714">
            <a:spAutoFit/>
          </a:bodyPr>
          <a:lstStyle/>
          <a:p>
            <a:pPr marL="400050" lvl="1" indent="-342900" eaLnBrk="0" fontAlgn="base" hangingPunct="0">
              <a:spcAft>
                <a:spcPts val="600"/>
              </a:spcAft>
              <a:buClr>
                <a:srgbClr val="4F91CD"/>
              </a:buClr>
              <a:buSzPct val="85000"/>
              <a:buFont typeface="Arial" panose="020B0604020202020204" pitchFamily="34" charset="0"/>
              <a:buChar char="•"/>
              <a:defRPr/>
            </a:pPr>
            <a:r>
              <a:rPr lang="en-US" sz="2400" dirty="0">
                <a:solidFill>
                  <a:srgbClr val="000000"/>
                </a:solidFill>
                <a:latin typeface="Calibri" panose="020F0502020204030204" pitchFamily="34" charset="0"/>
                <a:cs typeface="Calibri" panose="020F0502020204030204" pitchFamily="34" charset="0"/>
              </a:rPr>
              <a:t>Intuitive, universally designed testing interface that is accessible for all students</a:t>
            </a:r>
          </a:p>
          <a:p>
            <a:pPr marL="400050" lvl="1" indent="-342900" eaLnBrk="0" fontAlgn="base" hangingPunct="0">
              <a:spcAft>
                <a:spcPts val="600"/>
              </a:spcAft>
              <a:buClr>
                <a:srgbClr val="4F91CD"/>
              </a:buClr>
              <a:buSzPct val="85000"/>
              <a:buFont typeface="Arial" panose="020B0604020202020204" pitchFamily="34" charset="0"/>
              <a:buChar char="•"/>
              <a:defRPr/>
            </a:pPr>
            <a:r>
              <a:rPr lang="en-US" sz="2400" dirty="0">
                <a:solidFill>
                  <a:srgbClr val="000000"/>
                </a:solidFill>
                <a:latin typeface="Calibri" panose="020F0502020204030204" pitchFamily="34" charset="0"/>
                <a:cs typeface="Calibri" panose="020F0502020204030204" pitchFamily="34" charset="0"/>
              </a:rPr>
              <a:t>Consistent and reliable performance on a range of testing devices</a:t>
            </a:r>
          </a:p>
          <a:p>
            <a:pPr marL="400050" lvl="1" indent="-342900" eaLnBrk="0" fontAlgn="base" hangingPunct="0">
              <a:spcAft>
                <a:spcPts val="600"/>
              </a:spcAft>
              <a:buClr>
                <a:srgbClr val="4F91CD"/>
              </a:buClr>
              <a:buSzPct val="100000"/>
              <a:buFont typeface="Arial" panose="020B0604020202020204" pitchFamily="34" charset="0"/>
              <a:buChar char="•"/>
              <a:defRPr/>
            </a:pPr>
            <a:r>
              <a:rPr lang="en-US" sz="2400" dirty="0">
                <a:solidFill>
                  <a:srgbClr val="000000"/>
                </a:solidFill>
                <a:latin typeface="Calibri" panose="020F0502020204030204" pitchFamily="34" charset="0"/>
                <a:cs typeface="Calibri" panose="020F0502020204030204" pitchFamily="34" charset="0"/>
              </a:rPr>
              <a:t>INSIGHT Runs on Windows, Mac, iOS, Chrome, Linux </a:t>
            </a:r>
          </a:p>
          <a:p>
            <a:pPr marL="857250" lvl="2" indent="-342900" eaLnBrk="0" fontAlgn="base" hangingPunct="0">
              <a:spcAft>
                <a:spcPts val="600"/>
              </a:spcAft>
              <a:buClr>
                <a:srgbClr val="4F91CD"/>
              </a:buClr>
              <a:buSzPct val="100000"/>
              <a:buFont typeface="Arial" panose="020B0604020202020204" pitchFamily="34" charset="0"/>
              <a:buChar char="•"/>
              <a:defRPr/>
            </a:pPr>
            <a:r>
              <a:rPr lang="en-US" sz="2400" dirty="0">
                <a:solidFill>
                  <a:srgbClr val="000000"/>
                </a:solidFill>
                <a:latin typeface="Calibri" panose="020F0502020204030204" pitchFamily="34" charset="0"/>
                <a:cs typeface="Calibri" panose="020F0502020204030204" pitchFamily="34" charset="0"/>
              </a:rPr>
              <a:t>More than 45 million tests delivered in 2017–2018</a:t>
            </a:r>
          </a:p>
          <a:p>
            <a:pPr marL="857250" lvl="2" indent="-342900" eaLnBrk="0" fontAlgn="base" hangingPunct="0">
              <a:spcAft>
                <a:spcPts val="600"/>
              </a:spcAft>
              <a:buClr>
                <a:srgbClr val="4F91CD"/>
              </a:buClr>
              <a:buSzPct val="85000"/>
              <a:buFont typeface="Arial" panose="020B0604020202020204" pitchFamily="34" charset="0"/>
              <a:buChar char="•"/>
              <a:defRPr/>
            </a:pPr>
            <a:r>
              <a:rPr lang="en-US" sz="2400" dirty="0">
                <a:solidFill>
                  <a:srgbClr val="000000"/>
                </a:solidFill>
                <a:latin typeface="Calibri" panose="020F0502020204030204" pitchFamily="34" charset="0"/>
                <a:cs typeface="Calibri" panose="020F0502020204030204" pitchFamily="34" charset="0"/>
              </a:rPr>
              <a:t>Same platform for TABE, TASC Test, TASC Readiness and TABE CLAS-E (pending).</a:t>
            </a:r>
          </a:p>
          <a:p>
            <a:pPr marL="57150" lvl="1" eaLnBrk="0" fontAlgn="base" hangingPunct="0">
              <a:spcAft>
                <a:spcPts val="600"/>
              </a:spcAft>
              <a:buClr>
                <a:srgbClr val="4F91CD"/>
              </a:buClr>
              <a:buSzPct val="85000"/>
              <a:defRPr/>
            </a:pPr>
            <a:endParaRPr lang="en-US" sz="2400" dirty="0">
              <a:solidFill>
                <a:srgbClr val="000000"/>
              </a:solidFill>
              <a:latin typeface="Calibri" panose="020F0502020204030204" pitchFamily="34" charset="0"/>
              <a:cs typeface="Calibri" panose="020F0502020204030204" pitchFamily="34" charset="0"/>
            </a:endParaRPr>
          </a:p>
          <a:p>
            <a:pPr marL="57150" lvl="1" eaLnBrk="0" fontAlgn="base" hangingPunct="0">
              <a:spcAft>
                <a:spcPts val="600"/>
              </a:spcAft>
              <a:buClr>
                <a:srgbClr val="4F91CD"/>
              </a:buClr>
              <a:buSzPct val="85000"/>
              <a:defRPr/>
            </a:pPr>
            <a:r>
              <a:rPr lang="en-US" sz="2800" dirty="0">
                <a:solidFill>
                  <a:srgbClr val="000000"/>
                </a:solidFill>
                <a:latin typeface="Calibri" panose="020F0502020204030204" pitchFamily="34" charset="0"/>
                <a:cs typeface="Calibri" panose="020F0502020204030204" pitchFamily="34" charset="0"/>
              </a:rPr>
              <a:t>Since Sept 2017: </a:t>
            </a:r>
            <a:r>
              <a:rPr lang="en-US" sz="2800" b="1" dirty="0">
                <a:solidFill>
                  <a:srgbClr val="000000"/>
                </a:solidFill>
                <a:latin typeface="Calibri" panose="020F0502020204030204" pitchFamily="34" charset="0"/>
                <a:cs typeface="Calibri" panose="020F0502020204030204" pitchFamily="34" charset="0"/>
              </a:rPr>
              <a:t>3.76 million </a:t>
            </a:r>
            <a:r>
              <a:rPr lang="en-US" sz="2800" dirty="0">
                <a:solidFill>
                  <a:srgbClr val="000000"/>
                </a:solidFill>
                <a:latin typeface="Calibri" panose="020F0502020204030204" pitchFamily="34" charset="0"/>
                <a:cs typeface="Calibri" panose="020F0502020204030204" pitchFamily="34" charset="0"/>
              </a:rPr>
              <a:t>TABE subtests have been scheduled and </a:t>
            </a:r>
            <a:r>
              <a:rPr lang="en-US" sz="2800" b="1" dirty="0">
                <a:solidFill>
                  <a:srgbClr val="000000"/>
                </a:solidFill>
                <a:latin typeface="Calibri" panose="020F0502020204030204" pitchFamily="34" charset="0"/>
                <a:cs typeface="Calibri" panose="020F0502020204030204" pitchFamily="34" charset="0"/>
              </a:rPr>
              <a:t>2.95 million </a:t>
            </a:r>
            <a:r>
              <a:rPr lang="en-US" sz="2800" dirty="0">
                <a:solidFill>
                  <a:srgbClr val="000000"/>
                </a:solidFill>
                <a:latin typeface="Calibri" panose="020F0502020204030204" pitchFamily="34" charset="0"/>
                <a:cs typeface="Calibri" panose="020F0502020204030204" pitchFamily="34" charset="0"/>
              </a:rPr>
              <a:t>of those completed</a:t>
            </a:r>
          </a:p>
        </p:txBody>
      </p:sp>
      <p:sp>
        <p:nvSpPr>
          <p:cNvPr id="5" name="Slide Number Placeholder 6"/>
          <p:cNvSpPr txBox="1">
            <a:spLocks/>
          </p:cNvSpPr>
          <p:nvPr/>
        </p:nvSpPr>
        <p:spPr>
          <a:xfrm>
            <a:off x="8387756" y="6521517"/>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5C85FF15-2366-464F-A9D7-3AA477A532F5}" type="slidenum">
              <a:rPr lang="en-US">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3283276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0" y="585258"/>
            <a:ext cx="7620000" cy="492443"/>
          </a:xfrm>
          <a:prstGeom prst="rect">
            <a:avLst/>
          </a:prstGeom>
        </p:spPr>
        <p:txBody>
          <a:bodyPr vert="horz" wrap="square" lIns="0" tIns="0" rIns="0" bIns="0" rtlCol="0">
            <a:spAutoFit/>
          </a:bodyPr>
          <a:lstStyle/>
          <a:p>
            <a:pPr marL="12700" algn="ctr">
              <a:lnSpc>
                <a:spcPct val="100000"/>
              </a:lnSpc>
            </a:pPr>
            <a:r>
              <a:rPr lang="en-US" sz="2400" b="1" spc="-25" dirty="0">
                <a:solidFill>
                  <a:srgbClr val="002060"/>
                </a:solidFill>
                <a:latin typeface="Garamond" panose="02020404030301010803" pitchFamily="18" charset="0"/>
                <a:cs typeface="Cambria"/>
              </a:rPr>
              <a:t>    </a:t>
            </a:r>
            <a:r>
              <a:rPr lang="en-US" sz="3200" b="1" dirty="0">
                <a:solidFill>
                  <a:srgbClr val="03397B"/>
                </a:solidFill>
                <a:latin typeface="Garamond" panose="02020404030301010803" pitchFamily="18" charset="0"/>
                <a:ea typeface="+mj-ea"/>
                <a:cs typeface="+mj-cs"/>
              </a:rPr>
              <a:t>INSIGHT</a:t>
            </a:r>
            <a:r>
              <a:rPr sz="3200" b="1" dirty="0">
                <a:solidFill>
                  <a:srgbClr val="03397B"/>
                </a:solidFill>
                <a:latin typeface="Garamond" panose="02020404030301010803" pitchFamily="18" charset="0"/>
                <a:ea typeface="+mj-ea"/>
                <a:cs typeface="+mj-cs"/>
              </a:rPr>
              <a:t> Portal</a:t>
            </a:r>
          </a:p>
        </p:txBody>
      </p:sp>
      <p:sp>
        <p:nvSpPr>
          <p:cNvPr id="5" name="object 5"/>
          <p:cNvSpPr txBox="1"/>
          <p:nvPr/>
        </p:nvSpPr>
        <p:spPr>
          <a:xfrm>
            <a:off x="685800" y="1676400"/>
            <a:ext cx="7108825" cy="3790781"/>
          </a:xfrm>
          <a:prstGeom prst="rect">
            <a:avLst/>
          </a:prstGeom>
        </p:spPr>
        <p:txBody>
          <a:bodyPr vert="horz" wrap="square" lIns="0" tIns="0" rIns="0" bIns="0" rtlCol="0">
            <a:spAutoFit/>
          </a:bodyPr>
          <a:lstStyle/>
          <a:p>
            <a:pPr marL="298450" indent="-285750">
              <a:lnSpc>
                <a:spcPts val="2810"/>
              </a:lnSpc>
              <a:buClr>
                <a:srgbClr val="4382FF"/>
              </a:buClr>
              <a:buFont typeface="Wingdings" panose="05000000000000000000" pitchFamily="2" charset="2"/>
              <a:buChar char="§"/>
              <a:tabLst>
                <a:tab pos="241935" algn="l"/>
              </a:tabLst>
            </a:pPr>
            <a:r>
              <a:rPr sz="2800" dirty="0">
                <a:solidFill>
                  <a:srgbClr val="2E2B1F"/>
                </a:solidFill>
                <a:latin typeface="Arial Narrow" panose="020B0606020202030204" pitchFamily="34" charset="0"/>
                <a:cs typeface="Calibri"/>
              </a:rPr>
              <a:t>Accessed through a web browser: IE, Edge , Firefox,</a:t>
            </a:r>
            <a:endParaRPr sz="2800" dirty="0">
              <a:latin typeface="Arial Narrow" panose="020B0606020202030204" pitchFamily="34" charset="0"/>
              <a:cs typeface="Calibri"/>
            </a:endParaRPr>
          </a:p>
          <a:p>
            <a:pPr marL="527050" indent="-285750">
              <a:lnSpc>
                <a:spcPts val="2500"/>
              </a:lnSpc>
              <a:buClr>
                <a:srgbClr val="4382FF"/>
              </a:buClr>
              <a:buFont typeface="Wingdings" panose="05000000000000000000" pitchFamily="2" charset="2"/>
              <a:buChar char="§"/>
            </a:pPr>
            <a:r>
              <a:rPr sz="2800" dirty="0">
                <a:solidFill>
                  <a:srgbClr val="2E2B1F"/>
                </a:solidFill>
                <a:latin typeface="Arial Narrow" panose="020B0606020202030204" pitchFamily="34" charset="0"/>
                <a:cs typeface="Calibri"/>
              </a:rPr>
              <a:t>Chrome, Safari</a:t>
            </a:r>
            <a:endParaRPr sz="2800" dirty="0">
              <a:latin typeface="Arial Narrow" panose="020B0606020202030204" pitchFamily="34" charset="0"/>
              <a:cs typeface="Calibri"/>
            </a:endParaRPr>
          </a:p>
          <a:p>
            <a:pPr marL="595630" lvl="1" indent="-285750">
              <a:lnSpc>
                <a:spcPts val="2810"/>
              </a:lnSpc>
              <a:buClr>
                <a:srgbClr val="4382FF"/>
              </a:buClr>
              <a:buFont typeface="Wingdings" panose="05000000000000000000" pitchFamily="2" charset="2"/>
              <a:buChar char="§"/>
              <a:tabLst>
                <a:tab pos="539115" algn="l"/>
              </a:tabLst>
            </a:pPr>
            <a:r>
              <a:rPr sz="2800" dirty="0">
                <a:solidFill>
                  <a:srgbClr val="2E2B1F"/>
                </a:solidFill>
                <a:latin typeface="Arial Narrow" panose="020B0606020202030204" pitchFamily="34" charset="0"/>
                <a:cs typeface="Calibri"/>
              </a:rPr>
              <a:t>URL: </a:t>
            </a:r>
            <a:r>
              <a:rPr sz="2800" u="heavy" dirty="0">
                <a:solidFill>
                  <a:srgbClr val="D25713"/>
                </a:solidFill>
                <a:latin typeface="Arial Narrow" panose="020B0606020202030204" pitchFamily="34" charset="0"/>
                <a:cs typeface="Calibri"/>
                <a:hlinkClick r:id="rId3"/>
              </a:rPr>
              <a:t>https://tabe.drcedirect.com</a:t>
            </a:r>
            <a:endParaRPr sz="2800" dirty="0">
              <a:latin typeface="Arial Narrow" panose="020B0606020202030204" pitchFamily="34" charset="0"/>
              <a:cs typeface="Calibri"/>
            </a:endParaRPr>
          </a:p>
          <a:p>
            <a:pPr marL="298450" indent="-285750">
              <a:lnSpc>
                <a:spcPts val="2810"/>
              </a:lnSpc>
              <a:spcBef>
                <a:spcPts val="1870"/>
              </a:spcBef>
              <a:buClr>
                <a:srgbClr val="4382FF"/>
              </a:buClr>
              <a:buFont typeface="Wingdings" panose="05000000000000000000" pitchFamily="2" charset="2"/>
              <a:buChar char="§"/>
              <a:tabLst>
                <a:tab pos="241935" algn="l"/>
              </a:tabLst>
            </a:pPr>
            <a:r>
              <a:rPr sz="2800" dirty="0">
                <a:solidFill>
                  <a:srgbClr val="2E2B1F"/>
                </a:solidFill>
                <a:latin typeface="Arial Narrow" panose="020B0606020202030204" pitchFamily="34" charset="0"/>
                <a:cs typeface="Calibri"/>
              </a:rPr>
              <a:t>http</a:t>
            </a:r>
            <a:r>
              <a:rPr lang="en-US" sz="2800" dirty="0">
                <a:solidFill>
                  <a:srgbClr val="2E2B1F"/>
                </a:solidFill>
                <a:latin typeface="Arial Narrow" panose="020B0606020202030204" pitchFamily="34" charset="0"/>
                <a:cs typeface="Calibri"/>
              </a:rPr>
              <a:t>s</a:t>
            </a:r>
            <a:r>
              <a:rPr sz="2800" dirty="0">
                <a:solidFill>
                  <a:srgbClr val="2E2B1F"/>
                </a:solidFill>
                <a:latin typeface="Arial Narrow" panose="020B0606020202030204" pitchFamily="34" charset="0"/>
                <a:cs typeface="Calibri"/>
              </a:rPr>
              <a:t> = secure site, transmission of data is private</a:t>
            </a:r>
            <a:endParaRPr sz="2800" dirty="0">
              <a:latin typeface="Arial Narrow" panose="020B0606020202030204" pitchFamily="34" charset="0"/>
              <a:cs typeface="Calibri"/>
            </a:endParaRPr>
          </a:p>
          <a:p>
            <a:pPr marL="595630" lvl="1" indent="-285750">
              <a:lnSpc>
                <a:spcPts val="2810"/>
              </a:lnSpc>
              <a:buClr>
                <a:srgbClr val="4382FF"/>
              </a:buClr>
              <a:buFont typeface="Wingdings" panose="05000000000000000000" pitchFamily="2" charset="2"/>
              <a:buChar char="§"/>
              <a:tabLst>
                <a:tab pos="539115" algn="l"/>
              </a:tabLst>
            </a:pPr>
            <a:r>
              <a:rPr sz="2800" dirty="0">
                <a:solidFill>
                  <a:srgbClr val="2E2B1F"/>
                </a:solidFill>
                <a:latin typeface="Arial Narrow" panose="020B0606020202030204" pitchFamily="34" charset="0"/>
                <a:cs typeface="Calibri"/>
              </a:rPr>
              <a:t>Requires Login ID and Password</a:t>
            </a:r>
            <a:endParaRPr sz="2800" dirty="0">
              <a:latin typeface="Arial Narrow" panose="020B0606020202030204" pitchFamily="34" charset="0"/>
              <a:cs typeface="Calibri"/>
            </a:endParaRPr>
          </a:p>
          <a:p>
            <a:pPr marL="742950" lvl="1" indent="-285750">
              <a:lnSpc>
                <a:spcPct val="100000"/>
              </a:lnSpc>
              <a:spcBef>
                <a:spcPts val="0"/>
              </a:spcBef>
              <a:buClr>
                <a:srgbClr val="4382FF"/>
              </a:buClr>
              <a:buFont typeface="Wingdings" panose="05000000000000000000" pitchFamily="2" charset="2"/>
              <a:buChar char="§"/>
            </a:pPr>
            <a:endParaRPr sz="2800" dirty="0">
              <a:latin typeface="Arial Narrow" panose="020B0606020202030204" pitchFamily="34" charset="0"/>
              <a:cs typeface="Times New Roman"/>
            </a:endParaRPr>
          </a:p>
          <a:p>
            <a:pPr marL="298450" indent="-285750">
              <a:lnSpc>
                <a:spcPts val="2810"/>
              </a:lnSpc>
              <a:buClr>
                <a:srgbClr val="4382FF"/>
              </a:buClr>
              <a:buFont typeface="Wingdings" panose="05000000000000000000" pitchFamily="2" charset="2"/>
              <a:buChar char="§"/>
              <a:tabLst>
                <a:tab pos="241935" algn="l"/>
              </a:tabLst>
            </a:pPr>
            <a:r>
              <a:rPr sz="2800" dirty="0">
                <a:solidFill>
                  <a:srgbClr val="2E2B1F"/>
                </a:solidFill>
                <a:latin typeface="Arial Narrow" panose="020B0606020202030204" pitchFamily="34" charset="0"/>
                <a:cs typeface="Calibri"/>
              </a:rPr>
              <a:t>24/7 access to your information</a:t>
            </a:r>
            <a:endParaRPr sz="2800" dirty="0">
              <a:latin typeface="Arial Narrow" panose="020B0606020202030204" pitchFamily="34" charset="0"/>
              <a:cs typeface="Calibri"/>
            </a:endParaRPr>
          </a:p>
          <a:p>
            <a:pPr marL="595630" lvl="1" indent="-285750">
              <a:lnSpc>
                <a:spcPts val="2495"/>
              </a:lnSpc>
              <a:buClr>
                <a:srgbClr val="4382FF"/>
              </a:buClr>
              <a:buFont typeface="Wingdings" panose="05000000000000000000" pitchFamily="2" charset="2"/>
              <a:buChar char="§"/>
              <a:tabLst>
                <a:tab pos="539115" algn="l"/>
              </a:tabLst>
            </a:pPr>
            <a:r>
              <a:rPr sz="2800" dirty="0">
                <a:solidFill>
                  <a:srgbClr val="2E2B1F"/>
                </a:solidFill>
                <a:latin typeface="Arial Narrow" panose="020B0606020202030204" pitchFamily="34" charset="0"/>
                <a:cs typeface="Calibri"/>
              </a:rPr>
              <a:t>Students</a:t>
            </a:r>
            <a:endParaRPr sz="2800" dirty="0">
              <a:latin typeface="Arial Narrow" panose="020B0606020202030204" pitchFamily="34" charset="0"/>
              <a:cs typeface="Calibri"/>
            </a:endParaRPr>
          </a:p>
          <a:p>
            <a:pPr marL="595630" lvl="1" indent="-285750">
              <a:lnSpc>
                <a:spcPts val="2495"/>
              </a:lnSpc>
              <a:buClr>
                <a:srgbClr val="4382FF"/>
              </a:buClr>
              <a:buFont typeface="Wingdings" panose="05000000000000000000" pitchFamily="2" charset="2"/>
              <a:buChar char="§"/>
              <a:tabLst>
                <a:tab pos="539115" algn="l"/>
              </a:tabLst>
            </a:pPr>
            <a:r>
              <a:rPr sz="2800" dirty="0">
                <a:solidFill>
                  <a:srgbClr val="2E2B1F"/>
                </a:solidFill>
                <a:latin typeface="Arial Narrow" panose="020B0606020202030204" pitchFamily="34" charset="0"/>
                <a:cs typeface="Calibri"/>
              </a:rPr>
              <a:t>Test Administrations</a:t>
            </a:r>
            <a:endParaRPr sz="2800" dirty="0">
              <a:latin typeface="Arial Narrow" panose="020B0606020202030204" pitchFamily="34" charset="0"/>
              <a:cs typeface="Calibri"/>
            </a:endParaRPr>
          </a:p>
          <a:p>
            <a:pPr marL="595630" lvl="1" indent="-285750">
              <a:lnSpc>
                <a:spcPts val="2810"/>
              </a:lnSpc>
              <a:buClr>
                <a:srgbClr val="4382FF"/>
              </a:buClr>
              <a:buFont typeface="Wingdings" panose="05000000000000000000" pitchFamily="2" charset="2"/>
              <a:buChar char="§"/>
              <a:tabLst>
                <a:tab pos="539115" algn="l"/>
              </a:tabLst>
            </a:pPr>
            <a:r>
              <a:rPr sz="2800" dirty="0">
                <a:solidFill>
                  <a:srgbClr val="2E2B1F"/>
                </a:solidFill>
                <a:latin typeface="Arial Narrow" panose="020B0606020202030204" pitchFamily="34" charset="0"/>
                <a:cs typeface="Calibri"/>
              </a:rPr>
              <a:t>Reports</a:t>
            </a:r>
            <a:endParaRPr sz="2800" dirty="0">
              <a:latin typeface="Arial Narrow" panose="020B0606020202030204" pitchFamily="34" charset="0"/>
              <a:cs typeface="Calibri"/>
            </a:endParaRPr>
          </a:p>
        </p:txBody>
      </p:sp>
    </p:spTree>
    <p:extLst>
      <p:ext uri="{BB962C8B-B14F-4D97-AF65-F5344CB8AC3E}">
        <p14:creationId xmlns:p14="http://schemas.microsoft.com/office/powerpoint/2010/main" val="2858332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TABE Online Interface</a:t>
            </a:r>
          </a:p>
        </p:txBody>
      </p:sp>
      <p:pic>
        <p:nvPicPr>
          <p:cNvPr id="7" name="Picture 6"/>
          <p:cNvPicPr>
            <a:picLocks noChangeAspect="1"/>
          </p:cNvPicPr>
          <p:nvPr/>
        </p:nvPicPr>
        <p:blipFill>
          <a:blip r:embed="rId2"/>
          <a:stretch>
            <a:fillRect/>
          </a:stretch>
        </p:blipFill>
        <p:spPr>
          <a:xfrm>
            <a:off x="0" y="1332474"/>
            <a:ext cx="9144000" cy="5373126"/>
          </a:xfrm>
          <a:prstGeom prst="rect">
            <a:avLst/>
          </a:prstGeom>
        </p:spPr>
      </p:pic>
    </p:spTree>
    <p:extLst>
      <p:ext uri="{BB962C8B-B14F-4D97-AF65-F5344CB8AC3E}">
        <p14:creationId xmlns:p14="http://schemas.microsoft.com/office/powerpoint/2010/main" val="2773956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33400"/>
            <a:ext cx="5867400" cy="457200"/>
          </a:xfrm>
        </p:spPr>
        <p:txBody>
          <a:bodyPr/>
          <a:lstStyle/>
          <a:p>
            <a:r>
              <a:rPr lang="en-US" sz="2600" dirty="0"/>
              <a:t>Updates and Messages on Home Screen</a:t>
            </a:r>
          </a:p>
        </p:txBody>
      </p:sp>
      <p:pic>
        <p:nvPicPr>
          <p:cNvPr id="4" name="Picture 3"/>
          <p:cNvPicPr>
            <a:picLocks noChangeAspect="1"/>
          </p:cNvPicPr>
          <p:nvPr/>
        </p:nvPicPr>
        <p:blipFill>
          <a:blip r:embed="rId2"/>
          <a:stretch>
            <a:fillRect/>
          </a:stretch>
        </p:blipFill>
        <p:spPr>
          <a:xfrm>
            <a:off x="0" y="1295400"/>
            <a:ext cx="9144000" cy="5257800"/>
          </a:xfrm>
          <a:prstGeom prst="rect">
            <a:avLst/>
          </a:prstGeom>
        </p:spPr>
      </p:pic>
    </p:spTree>
    <p:extLst>
      <p:ext uri="{BB962C8B-B14F-4D97-AF65-F5344CB8AC3E}">
        <p14:creationId xmlns:p14="http://schemas.microsoft.com/office/powerpoint/2010/main" val="2127309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Test Sessions for TABE Online</a:t>
            </a:r>
          </a:p>
        </p:txBody>
      </p:sp>
      <p:pic>
        <p:nvPicPr>
          <p:cNvPr id="4" name="Picture 3"/>
          <p:cNvPicPr>
            <a:picLocks noChangeAspect="1"/>
          </p:cNvPicPr>
          <p:nvPr/>
        </p:nvPicPr>
        <p:blipFill>
          <a:blip r:embed="rId2"/>
          <a:stretch>
            <a:fillRect/>
          </a:stretch>
        </p:blipFill>
        <p:spPr>
          <a:xfrm>
            <a:off x="76200" y="1219200"/>
            <a:ext cx="7315200" cy="5525916"/>
          </a:xfrm>
          <a:prstGeom prst="rect">
            <a:avLst/>
          </a:prstGeom>
        </p:spPr>
      </p:pic>
    </p:spTree>
    <p:extLst>
      <p:ext uri="{BB962C8B-B14F-4D97-AF65-F5344CB8AC3E}">
        <p14:creationId xmlns:p14="http://schemas.microsoft.com/office/powerpoint/2010/main" val="2450195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Test Session Names</a:t>
            </a:r>
          </a:p>
        </p:txBody>
      </p:sp>
      <p:pic>
        <p:nvPicPr>
          <p:cNvPr id="4" name="Picture 3"/>
          <p:cNvPicPr>
            <a:picLocks noChangeAspect="1"/>
          </p:cNvPicPr>
          <p:nvPr/>
        </p:nvPicPr>
        <p:blipFill>
          <a:blip r:embed="rId2"/>
          <a:stretch>
            <a:fillRect/>
          </a:stretch>
        </p:blipFill>
        <p:spPr>
          <a:xfrm>
            <a:off x="-6927" y="1295400"/>
            <a:ext cx="9144000" cy="2461846"/>
          </a:xfrm>
          <a:prstGeom prst="rect">
            <a:avLst/>
          </a:prstGeom>
        </p:spPr>
      </p:pic>
      <p:pic>
        <p:nvPicPr>
          <p:cNvPr id="5" name="Picture 4"/>
          <p:cNvPicPr>
            <a:picLocks noChangeAspect="1"/>
          </p:cNvPicPr>
          <p:nvPr/>
        </p:nvPicPr>
        <p:blipFill>
          <a:blip r:embed="rId3"/>
          <a:stretch>
            <a:fillRect/>
          </a:stretch>
        </p:blipFill>
        <p:spPr>
          <a:xfrm>
            <a:off x="115455" y="3754937"/>
            <a:ext cx="9144000" cy="2205675"/>
          </a:xfrm>
          <a:prstGeom prst="rect">
            <a:avLst/>
          </a:prstGeom>
        </p:spPr>
      </p:pic>
      <p:pic>
        <p:nvPicPr>
          <p:cNvPr id="6" name="Picture 5"/>
          <p:cNvPicPr>
            <a:picLocks noChangeAspect="1"/>
          </p:cNvPicPr>
          <p:nvPr/>
        </p:nvPicPr>
        <p:blipFill>
          <a:blip r:embed="rId4"/>
          <a:stretch>
            <a:fillRect/>
          </a:stretch>
        </p:blipFill>
        <p:spPr>
          <a:xfrm>
            <a:off x="115455" y="5402732"/>
            <a:ext cx="9144000" cy="1115760"/>
          </a:xfrm>
          <a:prstGeom prst="rect">
            <a:avLst/>
          </a:prstGeom>
        </p:spPr>
      </p:pic>
    </p:spTree>
    <p:extLst>
      <p:ext uri="{BB962C8B-B14F-4D97-AF65-F5344CB8AC3E}">
        <p14:creationId xmlns:p14="http://schemas.microsoft.com/office/powerpoint/2010/main" val="3338261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Next Recommended Test Level</a:t>
            </a:r>
          </a:p>
        </p:txBody>
      </p:sp>
      <p:pic>
        <p:nvPicPr>
          <p:cNvPr id="1026"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1" y="1295400"/>
            <a:ext cx="5486400" cy="554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269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Next Recommended Test Level</a:t>
            </a:r>
          </a:p>
        </p:txBody>
      </p:sp>
      <p:pic>
        <p:nvPicPr>
          <p:cNvPr id="5" name="Picture 4"/>
          <p:cNvPicPr>
            <a:picLocks noChangeAspect="1"/>
          </p:cNvPicPr>
          <p:nvPr/>
        </p:nvPicPr>
        <p:blipFill>
          <a:blip r:embed="rId2"/>
          <a:stretch>
            <a:fillRect/>
          </a:stretch>
        </p:blipFill>
        <p:spPr>
          <a:xfrm>
            <a:off x="29183" y="2514600"/>
            <a:ext cx="9144000" cy="1122218"/>
          </a:xfrm>
          <a:prstGeom prst="rect">
            <a:avLst/>
          </a:prstGeom>
        </p:spPr>
      </p:pic>
    </p:spTree>
    <p:extLst>
      <p:ext uri="{BB962C8B-B14F-4D97-AF65-F5344CB8AC3E}">
        <p14:creationId xmlns:p14="http://schemas.microsoft.com/office/powerpoint/2010/main" val="3804060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TABE 11&amp;12 Overview</a:t>
            </a:r>
          </a:p>
        </p:txBody>
      </p:sp>
      <p:sp>
        <p:nvSpPr>
          <p:cNvPr id="4" name="Rectangle 4"/>
          <p:cNvSpPr>
            <a:spLocks noChangeArrowheads="1"/>
          </p:cNvSpPr>
          <p:nvPr/>
        </p:nvSpPr>
        <p:spPr bwMode="auto">
          <a:xfrm>
            <a:off x="762006" y="1555534"/>
            <a:ext cx="8143165" cy="5678465"/>
          </a:xfrm>
          <a:prstGeom prst="rect">
            <a:avLst/>
          </a:prstGeom>
          <a:noFill/>
          <a:ln w="9525">
            <a:noFill/>
            <a:miter lim="800000"/>
            <a:headEnd/>
            <a:tailEnd/>
          </a:ln>
        </p:spPr>
        <p:txBody>
          <a:bodyPr wrap="square" lIns="91429" tIns="45714" rIns="91429" bIns="45714">
            <a:spAutoFit/>
          </a:bodyPr>
          <a:lstStyle/>
          <a:p>
            <a:pPr marL="365760" lvl="1" indent="-365760" fontAlgn="base">
              <a:spcBef>
                <a:spcPct val="0"/>
              </a:spcBef>
              <a:spcAft>
                <a:spcPts val="600"/>
              </a:spcAft>
              <a:buClr>
                <a:srgbClr val="4F91CD"/>
              </a:buClr>
              <a:buSzPct val="85000"/>
              <a:buFont typeface="Wingdings" pitchFamily="2" charset="2"/>
              <a:buChar char="n"/>
            </a:pPr>
            <a:r>
              <a:rPr lang="en-US" sz="2200" dirty="0">
                <a:solidFill>
                  <a:srgbClr val="000000"/>
                </a:solidFill>
                <a:latin typeface="Calibri" panose="020F0502020204030204" pitchFamily="34" charset="0"/>
              </a:rPr>
              <a:t>New national College- and Career-Readiness (CCR) Standards</a:t>
            </a:r>
          </a:p>
          <a:p>
            <a:pPr marL="365760" lvl="1" indent="-365760" fontAlgn="base">
              <a:spcBef>
                <a:spcPct val="0"/>
              </a:spcBef>
              <a:spcAft>
                <a:spcPts val="600"/>
              </a:spcAft>
              <a:buClr>
                <a:srgbClr val="4F91CD"/>
              </a:buClr>
              <a:buSzPct val="85000"/>
              <a:buFont typeface="Wingdings" pitchFamily="2" charset="2"/>
              <a:buChar char="n"/>
            </a:pPr>
            <a:r>
              <a:rPr lang="en-US" sz="2200" dirty="0">
                <a:solidFill>
                  <a:srgbClr val="000000"/>
                </a:solidFill>
                <a:latin typeface="Calibri" panose="020F0502020204030204" pitchFamily="34" charset="0"/>
              </a:rPr>
              <a:t> New test length</a:t>
            </a:r>
          </a:p>
          <a:p>
            <a:pPr marL="822960" lvl="2" indent="-274320" fontAlgn="base">
              <a:spcBef>
                <a:spcPct val="0"/>
              </a:spcBef>
              <a:spcAft>
                <a:spcPts val="1200"/>
              </a:spcAft>
              <a:buClr>
                <a:srgbClr val="4F91CD"/>
              </a:buClr>
              <a:buSzPct val="100000"/>
              <a:buFont typeface="Arial Narrow" panose="020B0606020202030204" pitchFamily="34" charset="0"/>
              <a:buChar char="–"/>
            </a:pPr>
            <a:r>
              <a:rPr lang="en-US" sz="2200" dirty="0">
                <a:solidFill>
                  <a:srgbClr val="000000"/>
                </a:solidFill>
                <a:latin typeface="Calibri" panose="020F0502020204030204" pitchFamily="34" charset="0"/>
              </a:rPr>
              <a:t>Only one test length; no Survey and Complete Battery</a:t>
            </a:r>
          </a:p>
          <a:p>
            <a:pPr marL="365760" lvl="1" indent="-365760" fontAlgn="base">
              <a:spcBef>
                <a:spcPct val="0"/>
              </a:spcBef>
              <a:spcAft>
                <a:spcPts val="600"/>
              </a:spcAft>
              <a:buClr>
                <a:srgbClr val="4F91CD"/>
              </a:buClr>
              <a:buSzPct val="85000"/>
              <a:buFont typeface="Wingdings" pitchFamily="2" charset="2"/>
              <a:buChar char="n"/>
            </a:pPr>
            <a:r>
              <a:rPr lang="en-US" sz="2200" dirty="0">
                <a:solidFill>
                  <a:srgbClr val="000000"/>
                </a:solidFill>
                <a:latin typeface="Calibri" panose="020F0502020204030204" pitchFamily="34" charset="0"/>
              </a:rPr>
              <a:t>Reading, Math, and Language tests only</a:t>
            </a:r>
          </a:p>
          <a:p>
            <a:pPr marL="0" lvl="1" fontAlgn="base">
              <a:spcBef>
                <a:spcPct val="0"/>
              </a:spcBef>
              <a:spcAft>
                <a:spcPts val="600"/>
              </a:spcAft>
              <a:buClr>
                <a:srgbClr val="4F91CD"/>
              </a:buClr>
              <a:buSzPct val="85000"/>
            </a:pPr>
            <a:r>
              <a:rPr lang="en-US" sz="2200" dirty="0">
                <a:solidFill>
                  <a:srgbClr val="000000"/>
                </a:solidFill>
                <a:latin typeface="Calibri" panose="020F0502020204030204" pitchFamily="34" charset="0"/>
              </a:rPr>
              <a:t> </a:t>
            </a:r>
          </a:p>
          <a:p>
            <a:pPr marL="365760" lvl="1" indent="-365760" fontAlgn="base">
              <a:spcBef>
                <a:spcPct val="0"/>
              </a:spcBef>
              <a:spcAft>
                <a:spcPts val="600"/>
              </a:spcAft>
              <a:buClr>
                <a:srgbClr val="4F91CD"/>
              </a:buClr>
              <a:buSzPct val="85000"/>
              <a:buFont typeface="Wingdings" pitchFamily="2" charset="2"/>
              <a:buChar char="n"/>
            </a:pPr>
            <a:r>
              <a:rPr lang="en-US" sz="2200" dirty="0">
                <a:solidFill>
                  <a:srgbClr val="000000"/>
                </a:solidFill>
                <a:latin typeface="Calibri" panose="020F0502020204030204" pitchFamily="34" charset="0"/>
              </a:rPr>
              <a:t> Upper levels of TABE were designed to support a pathway to college readiness</a:t>
            </a:r>
          </a:p>
          <a:p>
            <a:pPr marL="822960" lvl="2" indent="-365760" fontAlgn="base">
              <a:spcBef>
                <a:spcPct val="0"/>
              </a:spcBef>
              <a:spcAft>
                <a:spcPts val="600"/>
              </a:spcAft>
              <a:buClr>
                <a:srgbClr val="4F91CD"/>
              </a:buClr>
              <a:buSzPct val="85000"/>
              <a:buFont typeface="Wingdings" pitchFamily="2" charset="2"/>
              <a:buChar char="n"/>
            </a:pPr>
            <a:r>
              <a:rPr lang="en-US" sz="2200" dirty="0">
                <a:solidFill>
                  <a:srgbClr val="000000"/>
                </a:solidFill>
                <a:latin typeface="Calibri" panose="020F0502020204030204" pitchFamily="34" charset="0"/>
                <a:cs typeface="Calibri" panose="020F0502020204030204" pitchFamily="34" charset="0"/>
              </a:rPr>
              <a:t>We are beginning our research study for the use of TABE and its equivalency to passing scores on ACT/</a:t>
            </a:r>
            <a:r>
              <a:rPr lang="en-US" sz="2200" dirty="0" err="1">
                <a:solidFill>
                  <a:srgbClr val="000000"/>
                </a:solidFill>
                <a:latin typeface="Calibri" panose="020F0502020204030204" pitchFamily="34" charset="0"/>
                <a:cs typeface="Calibri" panose="020F0502020204030204" pitchFamily="34" charset="0"/>
              </a:rPr>
              <a:t>Accuplacer</a:t>
            </a:r>
            <a:endParaRPr lang="en-US" sz="2200" dirty="0">
              <a:solidFill>
                <a:srgbClr val="000000"/>
              </a:solidFill>
              <a:latin typeface="Calibri" panose="020F0502020204030204" pitchFamily="34" charset="0"/>
            </a:endParaRPr>
          </a:p>
          <a:p>
            <a:pPr marL="365760" lvl="1" indent="-365760" fontAlgn="base">
              <a:spcBef>
                <a:spcPct val="0"/>
              </a:spcBef>
              <a:spcAft>
                <a:spcPts val="600"/>
              </a:spcAft>
              <a:buClr>
                <a:srgbClr val="4F91CD"/>
              </a:buClr>
              <a:buSzPct val="85000"/>
              <a:buFont typeface="Wingdings" pitchFamily="2" charset="2"/>
              <a:buChar char="n"/>
            </a:pPr>
            <a:r>
              <a:rPr lang="en-US" sz="2200" dirty="0">
                <a:solidFill>
                  <a:srgbClr val="000000"/>
                </a:solidFill>
                <a:latin typeface="Calibri" panose="020F0502020204030204" pitchFamily="34" charset="0"/>
              </a:rPr>
              <a:t>TABE levels D and A targeted to support a pathway to HSE</a:t>
            </a:r>
          </a:p>
          <a:p>
            <a:pPr marL="822960" lvl="2" indent="-365760" fontAlgn="base">
              <a:spcBef>
                <a:spcPct val="0"/>
              </a:spcBef>
              <a:spcAft>
                <a:spcPts val="600"/>
              </a:spcAft>
              <a:buClr>
                <a:srgbClr val="4F91CD"/>
              </a:buClr>
              <a:buSzPct val="85000"/>
              <a:buFont typeface="Wingdings" pitchFamily="2" charset="2"/>
              <a:buChar char="n"/>
            </a:pPr>
            <a:r>
              <a:rPr lang="en-US" sz="2200" dirty="0">
                <a:solidFill>
                  <a:srgbClr val="000000"/>
                </a:solidFill>
                <a:latin typeface="Calibri" panose="020F0502020204030204" pitchFamily="34" charset="0"/>
                <a:cs typeface="Calibri" panose="020F0502020204030204" pitchFamily="34" charset="0"/>
              </a:rPr>
              <a:t>We are beginning our research study for the use of TABE and its equivalency to passing scores on TASC or other HSE tests</a:t>
            </a:r>
          </a:p>
          <a:p>
            <a:pPr marL="822960" lvl="2" indent="-365760" fontAlgn="base">
              <a:spcBef>
                <a:spcPct val="0"/>
              </a:spcBef>
              <a:spcAft>
                <a:spcPts val="600"/>
              </a:spcAft>
              <a:buClr>
                <a:srgbClr val="4F91CD"/>
              </a:buClr>
              <a:buSzPct val="85000"/>
              <a:buFont typeface="Wingdings" pitchFamily="2" charset="2"/>
              <a:buChar char="n"/>
            </a:pPr>
            <a:endParaRPr lang="en-US" sz="2200" dirty="0">
              <a:solidFill>
                <a:srgbClr val="000000"/>
              </a:solidFill>
              <a:latin typeface="Calibri" panose="020F0502020204030204" pitchFamily="34" charset="0"/>
            </a:endParaRPr>
          </a:p>
          <a:p>
            <a:pPr marL="365760" lvl="1" indent="-365760" fontAlgn="base">
              <a:spcBef>
                <a:spcPct val="0"/>
              </a:spcBef>
              <a:spcAft>
                <a:spcPts val="600"/>
              </a:spcAft>
              <a:buClr>
                <a:srgbClr val="4F91CD"/>
              </a:buClr>
              <a:buSzPct val="85000"/>
              <a:buFont typeface="Wingdings" pitchFamily="2" charset="2"/>
              <a:buChar char="n"/>
            </a:pPr>
            <a:endParaRPr lang="en-US" sz="2200" dirty="0">
              <a:solidFill>
                <a:srgbClr val="000000"/>
              </a:solidFill>
              <a:latin typeface="Calibri" panose="020F0502020204030204" pitchFamily="34" charset="0"/>
            </a:endParaRPr>
          </a:p>
        </p:txBody>
      </p:sp>
      <p:sp>
        <p:nvSpPr>
          <p:cNvPr id="5" name="Slide Number Placeholder 6"/>
          <p:cNvSpPr txBox="1">
            <a:spLocks/>
          </p:cNvSpPr>
          <p:nvPr/>
        </p:nvSpPr>
        <p:spPr>
          <a:xfrm>
            <a:off x="8387754" y="6521517"/>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5C85FF15-2366-464F-A9D7-3AA477A532F5}" type="slidenum">
              <a:rPr lang="en-US">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2688944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57200"/>
            <a:ext cx="6477000" cy="533400"/>
          </a:xfrm>
        </p:spPr>
        <p:txBody>
          <a:bodyPr>
            <a:normAutofit/>
          </a:bodyPr>
          <a:lstStyle/>
          <a:p>
            <a:r>
              <a:rPr lang="en-US" b="1" dirty="0">
                <a:solidFill>
                  <a:srgbClr val="03397B"/>
                </a:solidFill>
                <a:latin typeface="Garamond" panose="02020404030301010803" pitchFamily="18" charset="0"/>
              </a:rPr>
              <a:t>TABE Scanning and Scoring</a:t>
            </a:r>
          </a:p>
        </p:txBody>
      </p:sp>
      <p:sp>
        <p:nvSpPr>
          <p:cNvPr id="3" name="Text Placeholder 2"/>
          <p:cNvSpPr>
            <a:spLocks noGrp="1"/>
          </p:cNvSpPr>
          <p:nvPr>
            <p:ph type="body" sz="quarter" idx="10"/>
          </p:nvPr>
        </p:nvSpPr>
        <p:spPr>
          <a:xfrm>
            <a:off x="901430" y="1371600"/>
            <a:ext cx="7696200" cy="5181600"/>
          </a:xfrm>
        </p:spPr>
        <p:txBody>
          <a:bodyPr/>
          <a:lstStyle/>
          <a:p>
            <a:pPr marL="400050" lvl="1" indent="-342900" eaLnBrk="0" hangingPunct="0">
              <a:spcBef>
                <a:spcPts val="0"/>
              </a:spcBef>
              <a:spcAft>
                <a:spcPts val="600"/>
              </a:spcAft>
              <a:buFont typeface="Arial" panose="020B0604020202020204" pitchFamily="34" charset="0"/>
              <a:buChar char="•"/>
              <a:defRPr/>
            </a:pPr>
            <a:r>
              <a:rPr lang="en-US" sz="2300" dirty="0">
                <a:solidFill>
                  <a:srgbClr val="000000"/>
                </a:solidFill>
                <a:latin typeface="Calibri" panose="020F0502020204030204" pitchFamily="34" charset="0"/>
                <a:cs typeface="Calibri" panose="020F0502020204030204" pitchFamily="34" charset="0"/>
              </a:rPr>
              <a:t>Web-based; no TestMate software required</a:t>
            </a:r>
          </a:p>
          <a:p>
            <a:pPr marL="400050" lvl="1" indent="-342900" eaLnBrk="0" hangingPunct="0">
              <a:spcBef>
                <a:spcPts val="0"/>
              </a:spcBef>
              <a:spcAft>
                <a:spcPts val="600"/>
              </a:spcAft>
              <a:buFont typeface="Arial" panose="020B0604020202020204" pitchFamily="34" charset="0"/>
              <a:buChar char="•"/>
              <a:defRPr/>
            </a:pPr>
            <a:r>
              <a:rPr lang="en-US" sz="2300" dirty="0">
                <a:solidFill>
                  <a:srgbClr val="000000"/>
                </a:solidFill>
                <a:latin typeface="Calibri" panose="020F0502020204030204" pitchFamily="34" charset="0"/>
                <a:cs typeface="Calibri" panose="020F0502020204030204" pitchFamily="34" charset="0"/>
              </a:rPr>
              <a:t>Scanning can be done on plain-paper scanners (examples)</a:t>
            </a:r>
          </a:p>
          <a:p>
            <a:pPr marL="800100" lvl="2" indent="-342900">
              <a:spcBef>
                <a:spcPts val="0"/>
              </a:spcBef>
              <a:spcAft>
                <a:spcPts val="600"/>
              </a:spcAft>
              <a:buClr>
                <a:srgbClr val="4F91CD"/>
              </a:buClr>
              <a:defRPr/>
            </a:pPr>
            <a:r>
              <a:rPr lang="en-US" sz="2300" dirty="0">
                <a:solidFill>
                  <a:srgbClr val="000000"/>
                </a:solidFill>
                <a:latin typeface="Calibri" panose="020F0502020204030204" pitchFamily="34" charset="0"/>
                <a:cs typeface="Calibri" panose="020F0502020204030204" pitchFamily="34" charset="0"/>
              </a:rPr>
              <a:t>Epson WorkForce ES-200 </a:t>
            </a:r>
          </a:p>
          <a:p>
            <a:pPr marL="800100" lvl="2" indent="-342900">
              <a:spcBef>
                <a:spcPts val="0"/>
              </a:spcBef>
              <a:spcAft>
                <a:spcPts val="600"/>
              </a:spcAft>
              <a:buClr>
                <a:srgbClr val="4F91CD"/>
              </a:buClr>
              <a:defRPr/>
            </a:pPr>
            <a:r>
              <a:rPr lang="en-US" sz="2300" dirty="0">
                <a:solidFill>
                  <a:srgbClr val="000000"/>
                </a:solidFill>
                <a:latin typeface="Calibri" panose="020F0502020204030204" pitchFamily="34" charset="0"/>
                <a:cs typeface="Calibri" panose="020F0502020204030204" pitchFamily="34" charset="0"/>
              </a:rPr>
              <a:t>Epson WorkForce ES-300 </a:t>
            </a:r>
          </a:p>
          <a:p>
            <a:pPr marL="800100" lvl="2" indent="-342900">
              <a:spcBef>
                <a:spcPts val="0"/>
              </a:spcBef>
              <a:spcAft>
                <a:spcPts val="600"/>
              </a:spcAft>
              <a:buClr>
                <a:srgbClr val="4F91CD"/>
              </a:buClr>
              <a:defRPr/>
            </a:pPr>
            <a:r>
              <a:rPr lang="en-US" sz="2300" dirty="0">
                <a:solidFill>
                  <a:srgbClr val="000000"/>
                </a:solidFill>
                <a:latin typeface="Calibri" panose="020F0502020204030204" pitchFamily="34" charset="0"/>
                <a:cs typeface="Calibri" panose="020F0502020204030204" pitchFamily="34" charset="0"/>
              </a:rPr>
              <a:t>Epson WorkForce ES-400 </a:t>
            </a:r>
          </a:p>
          <a:p>
            <a:pPr marL="800100" lvl="2" indent="-342900">
              <a:spcBef>
                <a:spcPts val="0"/>
              </a:spcBef>
              <a:spcAft>
                <a:spcPts val="600"/>
              </a:spcAft>
              <a:buClr>
                <a:srgbClr val="4F91CD"/>
              </a:buClr>
              <a:defRPr/>
            </a:pPr>
            <a:r>
              <a:rPr lang="en-US" sz="2300" dirty="0">
                <a:solidFill>
                  <a:srgbClr val="000000"/>
                </a:solidFill>
                <a:latin typeface="Calibri" panose="020F0502020204030204" pitchFamily="34" charset="0"/>
                <a:cs typeface="Calibri" panose="020F0502020204030204" pitchFamily="34" charset="0"/>
              </a:rPr>
              <a:t>Epson WorkForce ES-500 </a:t>
            </a:r>
          </a:p>
          <a:p>
            <a:pPr marL="800100" lvl="2" indent="-342900">
              <a:spcBef>
                <a:spcPts val="0"/>
              </a:spcBef>
              <a:spcAft>
                <a:spcPts val="600"/>
              </a:spcAft>
              <a:buClr>
                <a:srgbClr val="4F91CD"/>
              </a:buClr>
              <a:defRPr/>
            </a:pPr>
            <a:r>
              <a:rPr lang="en-US" sz="2300" dirty="0">
                <a:solidFill>
                  <a:srgbClr val="000000"/>
                </a:solidFill>
                <a:latin typeface="Calibri" panose="020F0502020204030204" pitchFamily="34" charset="0"/>
                <a:cs typeface="Calibri" panose="020F0502020204030204" pitchFamily="34" charset="0"/>
              </a:rPr>
              <a:t>FUJITSU Document Scanner fi-7160</a:t>
            </a:r>
          </a:p>
          <a:p>
            <a:pPr marL="800100" lvl="2" indent="-342900">
              <a:spcBef>
                <a:spcPts val="0"/>
              </a:spcBef>
              <a:spcAft>
                <a:spcPts val="600"/>
              </a:spcAft>
              <a:buClr>
                <a:srgbClr val="4F91CD"/>
              </a:buClr>
              <a:defRPr/>
            </a:pPr>
            <a:r>
              <a:rPr lang="en-US" sz="2300" dirty="0">
                <a:solidFill>
                  <a:srgbClr val="000000"/>
                </a:solidFill>
                <a:latin typeface="Calibri" panose="020F0502020204030204" pitchFamily="34" charset="0"/>
                <a:cs typeface="Calibri" panose="020F0502020204030204" pitchFamily="34" charset="0"/>
              </a:rPr>
              <a:t>Brother </a:t>
            </a:r>
            <a:r>
              <a:rPr lang="en-US" sz="2300" dirty="0" err="1">
                <a:solidFill>
                  <a:srgbClr val="000000"/>
                </a:solidFill>
                <a:latin typeface="Calibri" panose="020F0502020204030204" pitchFamily="34" charset="0"/>
                <a:cs typeface="Calibri" panose="020F0502020204030204" pitchFamily="34" charset="0"/>
              </a:rPr>
              <a:t>ImageCente</a:t>
            </a:r>
            <a:r>
              <a:rPr lang="en-US" sz="2300" dirty="0">
                <a:solidFill>
                  <a:srgbClr val="000000"/>
                </a:solidFill>
                <a:latin typeface="Calibri" panose="020F0502020204030204" pitchFamily="34" charset="0"/>
                <a:cs typeface="Calibri" panose="020F0502020204030204" pitchFamily="34" charset="0"/>
              </a:rPr>
              <a:t> ADS-2800W</a:t>
            </a:r>
          </a:p>
          <a:p>
            <a:pPr marL="400050" lvl="1" indent="-342900" eaLnBrk="0" hangingPunct="0">
              <a:spcBef>
                <a:spcPts val="0"/>
              </a:spcBef>
              <a:spcAft>
                <a:spcPts val="600"/>
              </a:spcAft>
              <a:buFont typeface="Arial" panose="020B0604020202020204" pitchFamily="34" charset="0"/>
              <a:buChar char="•"/>
              <a:defRPr/>
            </a:pPr>
            <a:r>
              <a:rPr lang="en-US" sz="2300" dirty="0">
                <a:solidFill>
                  <a:srgbClr val="000000"/>
                </a:solidFill>
                <a:latin typeface="Calibri" panose="020F0502020204030204" pitchFamily="34" charset="0"/>
                <a:cs typeface="Calibri" panose="020F0502020204030204" pitchFamily="34" charset="0"/>
              </a:rPr>
              <a:t>Dual read, Continuous feed, TWAIN compliant </a:t>
            </a:r>
          </a:p>
          <a:p>
            <a:pPr marL="800100" lvl="2" indent="-342900">
              <a:spcBef>
                <a:spcPts val="0"/>
              </a:spcBef>
              <a:spcAft>
                <a:spcPts val="600"/>
              </a:spcAft>
              <a:buClr>
                <a:srgbClr val="4F91CD"/>
              </a:buClr>
              <a:defRPr/>
            </a:pPr>
            <a:r>
              <a:rPr lang="en-US" sz="2300" dirty="0">
                <a:solidFill>
                  <a:srgbClr val="000000"/>
                </a:solidFill>
                <a:latin typeface="Calibri" panose="020F0502020204030204" pitchFamily="34" charset="0"/>
                <a:cs typeface="Calibri" panose="020F0502020204030204" pitchFamily="34" charset="0"/>
              </a:rPr>
              <a:t>Future enhancement: Office Copy Machines </a:t>
            </a:r>
          </a:p>
          <a:p>
            <a:pPr marL="400050" lvl="1" indent="-342900" eaLnBrk="0" hangingPunct="0">
              <a:spcBef>
                <a:spcPts val="0"/>
              </a:spcBef>
              <a:spcAft>
                <a:spcPts val="600"/>
              </a:spcAft>
              <a:buFont typeface="Arial" panose="020B0604020202020204" pitchFamily="34" charset="0"/>
              <a:buChar char="•"/>
              <a:defRPr/>
            </a:pPr>
            <a:r>
              <a:rPr lang="en-US" sz="2300" dirty="0">
                <a:solidFill>
                  <a:srgbClr val="000000"/>
                </a:solidFill>
                <a:latin typeface="Calibri" panose="020F0502020204030204" pitchFamily="34" charset="0"/>
                <a:cs typeface="Calibri" panose="020F0502020204030204" pitchFamily="34" charset="0"/>
              </a:rPr>
              <a:t>All Data stored in the TABE Database also used by TABE Online</a:t>
            </a:r>
            <a:endParaRPr lang="en-US" sz="2300" dirty="0">
              <a:latin typeface="Calibri" panose="020F0502020204030204" pitchFamily="34" charset="0"/>
              <a:cs typeface="Calibri" panose="020F0502020204030204" pitchFamily="34" charset="0"/>
            </a:endParaRPr>
          </a:p>
          <a:p>
            <a:pPr lvl="1"/>
            <a:endParaRPr lang="en-US" dirty="0"/>
          </a:p>
        </p:txBody>
      </p:sp>
    </p:spTree>
    <p:extLst>
      <p:ext uri="{BB962C8B-B14F-4D97-AF65-F5344CB8AC3E}">
        <p14:creationId xmlns:p14="http://schemas.microsoft.com/office/powerpoint/2010/main" val="2162101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33400"/>
            <a:ext cx="5080000" cy="457200"/>
          </a:xfrm>
        </p:spPr>
        <p:txBody>
          <a:bodyPr vert="horz" lIns="91440" tIns="45720" rIns="91440" bIns="45720" rtlCol="0" anchor="ctr">
            <a:noAutofit/>
          </a:bodyPr>
          <a:lstStyle/>
          <a:p>
            <a:r>
              <a:rPr lang="en-US" b="1" dirty="0">
                <a:solidFill>
                  <a:srgbClr val="03397B"/>
                </a:solidFill>
                <a:latin typeface="Garamond" panose="02020404030301010803" pitchFamily="18" charset="0"/>
              </a:rPr>
              <a:t>TABE Reports</a:t>
            </a:r>
          </a:p>
        </p:txBody>
      </p:sp>
      <p:sp>
        <p:nvSpPr>
          <p:cNvPr id="3" name="Text Placeholder 2"/>
          <p:cNvSpPr>
            <a:spLocks noGrp="1"/>
          </p:cNvSpPr>
          <p:nvPr>
            <p:ph type="body" sz="quarter" idx="10"/>
          </p:nvPr>
        </p:nvSpPr>
        <p:spPr>
          <a:xfrm>
            <a:off x="457200" y="1600200"/>
            <a:ext cx="8534400" cy="5181600"/>
          </a:xfrm>
        </p:spPr>
        <p:txBody>
          <a:bodyPr/>
          <a:lstStyle/>
          <a:p>
            <a:pPr marL="400050" lvl="1" indent="-342900" eaLnBrk="0" hangingPunct="0">
              <a:spcBef>
                <a:spcPts val="0"/>
              </a:spcBef>
              <a:spcAft>
                <a:spcPts val="600"/>
              </a:spcAft>
              <a:buFont typeface="Arial" panose="020B0604020202020204" pitchFamily="34" charset="0"/>
              <a:buChar char="•"/>
              <a:defRPr/>
            </a:pPr>
            <a:r>
              <a:rPr lang="en-US" sz="2400" dirty="0">
                <a:solidFill>
                  <a:srgbClr val="000000"/>
                </a:solidFill>
                <a:latin typeface="Calibri" panose="020F0502020204030204" pitchFamily="34" charset="0"/>
                <a:cs typeface="Calibri" panose="020F0502020204030204" pitchFamily="34" charset="0"/>
              </a:rPr>
              <a:t>TABE 11&amp;12 Individual Profile</a:t>
            </a:r>
          </a:p>
          <a:p>
            <a:pPr marL="400050" lvl="1" indent="-342900" eaLnBrk="0" hangingPunct="0">
              <a:spcBef>
                <a:spcPts val="0"/>
              </a:spcBef>
              <a:spcAft>
                <a:spcPts val="600"/>
              </a:spcAft>
              <a:buFont typeface="Arial" panose="020B0604020202020204" pitchFamily="34" charset="0"/>
              <a:buChar char="•"/>
              <a:defRPr/>
            </a:pPr>
            <a:r>
              <a:rPr lang="en-US" sz="2400" dirty="0">
                <a:solidFill>
                  <a:srgbClr val="000000"/>
                </a:solidFill>
                <a:latin typeface="Calibri" panose="020F0502020204030204" pitchFamily="34" charset="0"/>
                <a:cs typeface="Calibri" panose="020F0502020204030204" pitchFamily="34" charset="0"/>
              </a:rPr>
              <a:t>TABE 11&amp;12 Individual Portfolio</a:t>
            </a:r>
          </a:p>
          <a:p>
            <a:pPr marL="400050" lvl="1" indent="-342900" eaLnBrk="0" hangingPunct="0">
              <a:spcBef>
                <a:spcPts val="0"/>
              </a:spcBef>
              <a:spcAft>
                <a:spcPts val="600"/>
              </a:spcAft>
              <a:buFont typeface="Arial" panose="020B0604020202020204" pitchFamily="34" charset="0"/>
              <a:buChar char="•"/>
              <a:defRPr/>
            </a:pPr>
            <a:r>
              <a:rPr lang="en-US" sz="2400" dirty="0">
                <a:solidFill>
                  <a:srgbClr val="000000"/>
                </a:solidFill>
                <a:latin typeface="Calibri" panose="020F0502020204030204" pitchFamily="34" charset="0"/>
                <a:cs typeface="Calibri" panose="020F0502020204030204" pitchFamily="34" charset="0"/>
              </a:rPr>
              <a:t>TABE 11&amp;12 Locator Report</a:t>
            </a:r>
          </a:p>
          <a:p>
            <a:pPr marL="400050" lvl="1" indent="-342900" eaLnBrk="0" hangingPunct="0">
              <a:spcBef>
                <a:spcPts val="0"/>
              </a:spcBef>
              <a:spcAft>
                <a:spcPts val="600"/>
              </a:spcAft>
              <a:buFont typeface="Arial" panose="020B0604020202020204" pitchFamily="34" charset="0"/>
              <a:buChar char="•"/>
              <a:defRPr/>
            </a:pPr>
            <a:r>
              <a:rPr lang="en-US" sz="2400" dirty="0">
                <a:solidFill>
                  <a:srgbClr val="000000"/>
                </a:solidFill>
                <a:latin typeface="Calibri" panose="020F0502020204030204" pitchFamily="34" charset="0"/>
                <a:cs typeface="Calibri" panose="020F0502020204030204" pitchFamily="34" charset="0"/>
              </a:rPr>
              <a:t>TABE 11&amp;12 Bulk Export (state-level option)</a:t>
            </a:r>
          </a:p>
          <a:p>
            <a:pPr marL="400050" lvl="1" indent="-342900" eaLnBrk="0" hangingPunct="0">
              <a:spcBef>
                <a:spcPts val="0"/>
              </a:spcBef>
              <a:spcAft>
                <a:spcPts val="600"/>
              </a:spcAft>
              <a:buFont typeface="Arial" panose="020B0604020202020204" pitchFamily="34" charset="0"/>
              <a:buChar char="•"/>
              <a:defRPr/>
            </a:pPr>
            <a:r>
              <a:rPr lang="en-US" sz="2400" dirty="0">
                <a:solidFill>
                  <a:srgbClr val="000000"/>
                </a:solidFill>
                <a:latin typeface="Calibri" panose="020F0502020204030204" pitchFamily="34" charset="0"/>
                <a:cs typeface="Calibri" panose="020F0502020204030204" pitchFamily="34" charset="0"/>
              </a:rPr>
              <a:t>TABE 11&amp;12 Roster Group Report</a:t>
            </a:r>
          </a:p>
          <a:p>
            <a:pPr marL="400050" lvl="1" indent="-342900" eaLnBrk="0" hangingPunct="0">
              <a:spcBef>
                <a:spcPts val="0"/>
              </a:spcBef>
              <a:spcAft>
                <a:spcPts val="600"/>
              </a:spcAft>
              <a:buFont typeface="Arial" panose="020B0604020202020204" pitchFamily="34" charset="0"/>
              <a:buChar char="•"/>
              <a:defRPr/>
            </a:pPr>
            <a:r>
              <a:rPr lang="en-US" sz="2400" dirty="0">
                <a:solidFill>
                  <a:srgbClr val="000000"/>
                </a:solidFill>
                <a:latin typeface="Calibri" panose="020F0502020204030204" pitchFamily="34" charset="0"/>
                <a:cs typeface="Calibri" panose="020F0502020204030204" pitchFamily="34" charset="0"/>
              </a:rPr>
              <a:t>TABE 11&amp;12 Local Exporting (local option)</a:t>
            </a:r>
          </a:p>
          <a:p>
            <a:pPr marL="57150" lvl="1" indent="0" eaLnBrk="0" hangingPunct="0">
              <a:spcBef>
                <a:spcPts val="0"/>
              </a:spcBef>
              <a:spcAft>
                <a:spcPts val="600"/>
              </a:spcAft>
              <a:buNone/>
              <a:defRPr/>
            </a:pPr>
            <a:endParaRPr lang="en-US" sz="2400" dirty="0">
              <a:solidFill>
                <a:srgbClr val="000000"/>
              </a:solidFill>
              <a:latin typeface="Calibri" panose="020F0502020204030204" pitchFamily="34" charset="0"/>
              <a:cs typeface="Calibri" panose="020F0502020204030204" pitchFamily="34" charset="0"/>
            </a:endParaRPr>
          </a:p>
          <a:p>
            <a:pPr marL="400050" lvl="1" indent="-342900" eaLnBrk="0" hangingPunct="0">
              <a:spcBef>
                <a:spcPts val="0"/>
              </a:spcBef>
              <a:spcAft>
                <a:spcPts val="600"/>
              </a:spcAft>
              <a:buFont typeface="Arial" panose="020B0604020202020204" pitchFamily="34" charset="0"/>
              <a:buChar char="•"/>
              <a:defRPr/>
            </a:pPr>
            <a:r>
              <a:rPr lang="en-US" sz="2400" dirty="0">
                <a:solidFill>
                  <a:srgbClr val="000000"/>
                </a:solidFill>
                <a:latin typeface="Calibri" panose="020F0502020204030204" pitchFamily="34" charset="0"/>
                <a:cs typeface="Calibri" panose="020F0502020204030204" pitchFamily="34" charset="0"/>
              </a:rPr>
              <a:t>TABE 11&amp;12 Individual Diagnostic Report (Summer 2019)</a:t>
            </a:r>
          </a:p>
          <a:p>
            <a:pPr marL="800100" lvl="2" indent="-342900">
              <a:spcBef>
                <a:spcPts val="0"/>
              </a:spcBef>
              <a:spcAft>
                <a:spcPts val="600"/>
              </a:spcAft>
              <a:buClr>
                <a:srgbClr val="4F91CD"/>
              </a:buClr>
              <a:defRPr/>
            </a:pPr>
            <a:r>
              <a:rPr lang="en-US" dirty="0">
                <a:solidFill>
                  <a:srgbClr val="000000"/>
                </a:solidFill>
                <a:latin typeface="Calibri" panose="020F0502020204030204" pitchFamily="34" charset="0"/>
                <a:cs typeface="Calibri" panose="020F0502020204030204" pitchFamily="34" charset="0"/>
              </a:rPr>
              <a:t>Add number points to bottom of page 1</a:t>
            </a:r>
          </a:p>
          <a:p>
            <a:pPr marL="800100" lvl="2" indent="-342900">
              <a:spcBef>
                <a:spcPts val="0"/>
              </a:spcBef>
              <a:spcAft>
                <a:spcPts val="600"/>
              </a:spcAft>
              <a:buClr>
                <a:srgbClr val="4F91CD"/>
              </a:buClr>
              <a:defRPr/>
            </a:pPr>
            <a:r>
              <a:rPr lang="en-US" dirty="0">
                <a:solidFill>
                  <a:srgbClr val="000000"/>
                </a:solidFill>
                <a:latin typeface="Calibri" panose="020F0502020204030204" pitchFamily="34" charset="0"/>
                <a:cs typeface="Calibri" panose="020F0502020204030204" pitchFamily="34" charset="0"/>
              </a:rPr>
              <a:t>Customize deficient skills on pages 2 and 3 for each student</a:t>
            </a:r>
          </a:p>
        </p:txBody>
      </p:sp>
    </p:spTree>
    <p:extLst>
      <p:ext uri="{BB962C8B-B14F-4D97-AF65-F5344CB8AC3E}">
        <p14:creationId xmlns:p14="http://schemas.microsoft.com/office/powerpoint/2010/main" val="2446917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261F985A-E05E-4953-B023-4323971F6AED}" type="slidenum">
              <a:rPr lang="en-US" smtClean="0"/>
              <a:pPr/>
              <a:t>22</a:t>
            </a:fld>
            <a:endParaRPr lang="en-US" dirty="0"/>
          </a:p>
        </p:txBody>
      </p:sp>
      <p:pic>
        <p:nvPicPr>
          <p:cNvPr id="6" name="Picture 5"/>
          <p:cNvPicPr>
            <a:picLocks noChangeAspect="1"/>
          </p:cNvPicPr>
          <p:nvPr/>
        </p:nvPicPr>
        <p:blipFill>
          <a:blip r:embed="rId3"/>
          <a:stretch>
            <a:fillRect/>
          </a:stretch>
        </p:blipFill>
        <p:spPr>
          <a:xfrm>
            <a:off x="43046" y="0"/>
            <a:ext cx="7381511" cy="6858000"/>
          </a:xfrm>
          <a:prstGeom prst="rect">
            <a:avLst/>
          </a:prstGeom>
        </p:spPr>
      </p:pic>
      <p:sp>
        <p:nvSpPr>
          <p:cNvPr id="5" name="Rectangle 4"/>
          <p:cNvSpPr/>
          <p:nvPr/>
        </p:nvSpPr>
        <p:spPr>
          <a:xfrm>
            <a:off x="3086099" y="4495800"/>
            <a:ext cx="1295400" cy="2362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424557" y="0"/>
            <a:ext cx="1719445" cy="369332"/>
          </a:xfrm>
          <a:prstGeom prst="rect">
            <a:avLst/>
          </a:prstGeom>
          <a:solidFill>
            <a:schemeClr val="bg1"/>
          </a:solidFill>
        </p:spPr>
        <p:txBody>
          <a:bodyPr wrap="square" rtlCol="0">
            <a:spAutoFit/>
          </a:bodyPr>
          <a:lstStyle/>
          <a:p>
            <a:endParaRPr lang="en-US" dirty="0"/>
          </a:p>
        </p:txBody>
      </p:sp>
      <p:sp>
        <p:nvSpPr>
          <p:cNvPr id="3" name="TextBox 2"/>
          <p:cNvSpPr txBox="1"/>
          <p:nvPr/>
        </p:nvSpPr>
        <p:spPr>
          <a:xfrm>
            <a:off x="7387614" y="369332"/>
            <a:ext cx="1756388" cy="9906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531155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261F985A-E05E-4953-B023-4323971F6AED}" type="slidenum">
              <a:rPr lang="en-US" smtClean="0"/>
              <a:pPr/>
              <a:t>23</a:t>
            </a:fld>
            <a:endParaRPr lang="en-US" dirty="0"/>
          </a:p>
        </p:txBody>
      </p:sp>
      <p:pic>
        <p:nvPicPr>
          <p:cNvPr id="5" name="Picture 4"/>
          <p:cNvPicPr>
            <a:picLocks noChangeAspect="1"/>
          </p:cNvPicPr>
          <p:nvPr/>
        </p:nvPicPr>
        <p:blipFill>
          <a:blip r:embed="rId3"/>
          <a:stretch>
            <a:fillRect/>
          </a:stretch>
        </p:blipFill>
        <p:spPr>
          <a:xfrm>
            <a:off x="11349" y="0"/>
            <a:ext cx="8077200" cy="6781800"/>
          </a:xfrm>
          <a:prstGeom prst="rect">
            <a:avLst/>
          </a:prstGeom>
        </p:spPr>
      </p:pic>
      <p:sp>
        <p:nvSpPr>
          <p:cNvPr id="3" name="Rectangle 2"/>
          <p:cNvSpPr/>
          <p:nvPr/>
        </p:nvSpPr>
        <p:spPr>
          <a:xfrm>
            <a:off x="6070602" y="1981202"/>
            <a:ext cx="1990387" cy="47795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088551" y="0"/>
            <a:ext cx="1055451"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8044825" y="266700"/>
            <a:ext cx="1099177" cy="9906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63501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p:cNvSpPr txBox="1">
            <a:spLocks noChangeArrowheads="1"/>
          </p:cNvSpPr>
          <p:nvPr/>
        </p:nvSpPr>
        <p:spPr bwMode="auto">
          <a:xfrm>
            <a:off x="285516" y="304804"/>
            <a:ext cx="7585623" cy="944879"/>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3200" b="1" dirty="0">
                <a:solidFill>
                  <a:srgbClr val="002060"/>
                </a:solidFill>
                <a:latin typeface="Garamond" panose="02020404030301010803" pitchFamily="18" charset="0"/>
              </a:rPr>
              <a:t>      TABE and College Placement</a:t>
            </a:r>
          </a:p>
        </p:txBody>
      </p:sp>
      <p:sp>
        <p:nvSpPr>
          <p:cNvPr id="6" name="Slide Number Placeholder 6"/>
          <p:cNvSpPr txBox="1">
            <a:spLocks/>
          </p:cNvSpPr>
          <p:nvPr/>
        </p:nvSpPr>
        <p:spPr>
          <a:xfrm>
            <a:off x="8387752" y="6521517"/>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5C85FF15-2366-464F-A9D7-3AA477A532F5}" type="slidenum">
              <a:rPr lang="en-US">
                <a:solidFill>
                  <a:srgbClr val="000000"/>
                </a:solidFill>
              </a:rPr>
              <a:pPr>
                <a:defRPr/>
              </a:pPr>
              <a:t>24</a:t>
            </a:fld>
            <a:endParaRPr lang="en-US" dirty="0">
              <a:solidFill>
                <a:srgbClr val="000000"/>
              </a:solidFill>
            </a:endParaRPr>
          </a:p>
        </p:txBody>
      </p:sp>
      <p:sp>
        <p:nvSpPr>
          <p:cNvPr id="8" name="Content Placeholder 2"/>
          <p:cNvSpPr txBox="1">
            <a:spLocks/>
          </p:cNvSpPr>
          <p:nvPr/>
        </p:nvSpPr>
        <p:spPr>
          <a:xfrm>
            <a:off x="251869" y="1600204"/>
            <a:ext cx="8137837" cy="482698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00050" lvl="1" indent="-342900">
              <a:spcBef>
                <a:spcPts val="0"/>
              </a:spcBef>
              <a:spcAft>
                <a:spcPts val="600"/>
              </a:spcAft>
              <a:buClr>
                <a:srgbClr val="4F91CD"/>
              </a:buClr>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TABE is fully-aligned to the College and Career Readiness Standards (CCRS)</a:t>
            </a:r>
            <a:endParaRPr lang="en-US" sz="1600" dirty="0">
              <a:solidFill>
                <a:srgbClr val="000000"/>
              </a:solidFill>
              <a:latin typeface="Calibri" panose="020F0502020204030204" pitchFamily="34" charset="0"/>
              <a:cs typeface="Calibri" panose="020F0502020204030204" pitchFamily="34" charset="0"/>
            </a:endParaRPr>
          </a:p>
          <a:p>
            <a:pPr marL="400050" lvl="1" indent="-342900">
              <a:spcBef>
                <a:spcPts val="0"/>
              </a:spcBef>
              <a:spcAft>
                <a:spcPts val="600"/>
              </a:spcAft>
              <a:buClr>
                <a:srgbClr val="4F91CD"/>
              </a:buClr>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Upper levels of TABE were designed to support a pathway to college readiness</a:t>
            </a:r>
          </a:p>
          <a:p>
            <a:pPr marL="400050" lvl="1" indent="-342900">
              <a:spcBef>
                <a:spcPts val="0"/>
              </a:spcBef>
              <a:spcAft>
                <a:spcPts val="600"/>
              </a:spcAft>
              <a:buClr>
                <a:srgbClr val="4F91CD"/>
              </a:buClr>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Is it necessary to assess students with a different placement exam when TABE can provide accurate diagnostic information for college placement?</a:t>
            </a:r>
          </a:p>
          <a:p>
            <a:pPr marL="800100" lvl="2" indent="-342900">
              <a:spcBef>
                <a:spcPts val="0"/>
              </a:spcBef>
              <a:spcAft>
                <a:spcPts val="600"/>
              </a:spcAft>
              <a:buClr>
                <a:srgbClr val="4F91CD"/>
              </a:buClr>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TABE can help support a path that successfully places students and ensures they are college ready</a:t>
            </a:r>
          </a:p>
          <a:p>
            <a:pPr marL="800100" lvl="2" indent="-342900">
              <a:spcBef>
                <a:spcPts val="0"/>
              </a:spcBef>
              <a:spcAft>
                <a:spcPts val="600"/>
              </a:spcAft>
              <a:buClr>
                <a:srgbClr val="4F91CD"/>
              </a:buClr>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TABE assesses the same content areas as other widely-used placement assessments</a:t>
            </a:r>
          </a:p>
          <a:p>
            <a:pPr marL="800100" lvl="2" indent="-342900">
              <a:spcBef>
                <a:spcPts val="0"/>
              </a:spcBef>
              <a:spcAft>
                <a:spcPts val="600"/>
              </a:spcAft>
              <a:buClr>
                <a:srgbClr val="4F91CD"/>
              </a:buClr>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We are beginning our research study for the use of TABE and its equivalency to passing scores on ACT/</a:t>
            </a:r>
            <a:r>
              <a:rPr lang="en-US" sz="2000" dirty="0" err="1">
                <a:solidFill>
                  <a:srgbClr val="000000"/>
                </a:solidFill>
                <a:latin typeface="Calibri" panose="020F0502020204030204" pitchFamily="34" charset="0"/>
                <a:cs typeface="Calibri" panose="020F0502020204030204" pitchFamily="34" charset="0"/>
              </a:rPr>
              <a:t>Accuplacer</a:t>
            </a:r>
            <a:endParaRPr lang="en-US" sz="2000" dirty="0">
              <a:solidFill>
                <a:srgbClr val="000000"/>
              </a:solidFill>
              <a:latin typeface="Calibri" panose="020F0502020204030204" pitchFamily="34" charset="0"/>
              <a:cs typeface="Calibri" panose="020F0502020204030204" pitchFamily="34" charset="0"/>
            </a:endParaRPr>
          </a:p>
          <a:p>
            <a:pPr marL="457200" lvl="2" indent="0">
              <a:spcBef>
                <a:spcPts val="0"/>
              </a:spcBef>
              <a:spcAft>
                <a:spcPts val="600"/>
              </a:spcAft>
              <a:buClr>
                <a:srgbClr val="4F91CD"/>
              </a:buClr>
              <a:buNone/>
              <a:defRPr/>
            </a:pPr>
            <a:endParaRPr lang="en-US" sz="1600" dirty="0">
              <a:solidFill>
                <a:srgbClr val="000000"/>
              </a:solidFill>
              <a:latin typeface="Arial Narrow" panose="020B0606020202030204" pitchFamily="34" charset="0"/>
            </a:endParaRPr>
          </a:p>
          <a:p>
            <a:endParaRPr lang="en-US" kern="0" dirty="0">
              <a:solidFill>
                <a:srgbClr val="000000"/>
              </a:solidFill>
            </a:endParaRPr>
          </a:p>
        </p:txBody>
      </p:sp>
    </p:spTree>
    <p:extLst>
      <p:ext uri="{BB962C8B-B14F-4D97-AF65-F5344CB8AC3E}">
        <p14:creationId xmlns:p14="http://schemas.microsoft.com/office/powerpoint/2010/main" val="2743991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p:cNvSpPr txBox="1">
            <a:spLocks noChangeArrowheads="1"/>
          </p:cNvSpPr>
          <p:nvPr/>
        </p:nvSpPr>
        <p:spPr bwMode="auto">
          <a:xfrm>
            <a:off x="230697" y="304804"/>
            <a:ext cx="8400814" cy="944879"/>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800" b="1" dirty="0">
                <a:solidFill>
                  <a:srgbClr val="002060"/>
                </a:solidFill>
                <a:latin typeface="Garamond" panose="02020404030301010803" pitchFamily="18" charset="0"/>
              </a:rPr>
              <a:t>        TABE and High School Equivalency</a:t>
            </a:r>
          </a:p>
        </p:txBody>
      </p:sp>
      <p:sp>
        <p:nvSpPr>
          <p:cNvPr id="6" name="Slide Number Placeholder 6"/>
          <p:cNvSpPr txBox="1">
            <a:spLocks/>
          </p:cNvSpPr>
          <p:nvPr/>
        </p:nvSpPr>
        <p:spPr>
          <a:xfrm>
            <a:off x="8387752" y="6521517"/>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5C85FF15-2366-464F-A9D7-3AA477A532F5}" type="slidenum">
              <a:rPr lang="en-US">
                <a:solidFill>
                  <a:srgbClr val="000000"/>
                </a:solidFill>
              </a:rPr>
              <a:pPr>
                <a:defRPr/>
              </a:pPr>
              <a:t>25</a:t>
            </a:fld>
            <a:endParaRPr lang="en-US" dirty="0">
              <a:solidFill>
                <a:srgbClr val="000000"/>
              </a:solidFill>
            </a:endParaRPr>
          </a:p>
        </p:txBody>
      </p:sp>
      <p:sp>
        <p:nvSpPr>
          <p:cNvPr id="8" name="Content Placeholder 2"/>
          <p:cNvSpPr txBox="1">
            <a:spLocks/>
          </p:cNvSpPr>
          <p:nvPr/>
        </p:nvSpPr>
        <p:spPr>
          <a:xfrm>
            <a:off x="362189" y="1579422"/>
            <a:ext cx="8137837" cy="507544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00050" lvl="1" indent="-342900">
              <a:spcBef>
                <a:spcPts val="0"/>
              </a:spcBef>
              <a:spcAft>
                <a:spcPts val="600"/>
              </a:spcAft>
              <a:buClr>
                <a:srgbClr val="4F91CD"/>
              </a:buClr>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TABE and High School Equivalency (HSE) Tests are fully-aligned to the College and Career Readiness Standards (CCRS)</a:t>
            </a:r>
            <a:endParaRPr lang="en-US" sz="1600" dirty="0">
              <a:solidFill>
                <a:srgbClr val="000000"/>
              </a:solidFill>
              <a:latin typeface="Calibri" panose="020F0502020204030204" pitchFamily="34" charset="0"/>
              <a:cs typeface="Calibri" panose="020F0502020204030204" pitchFamily="34" charset="0"/>
            </a:endParaRPr>
          </a:p>
          <a:p>
            <a:pPr marL="400050" lvl="1" indent="-342900">
              <a:spcBef>
                <a:spcPts val="0"/>
              </a:spcBef>
              <a:spcAft>
                <a:spcPts val="600"/>
              </a:spcAft>
              <a:buClr>
                <a:srgbClr val="4F91CD"/>
              </a:buClr>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TABE Level A was designed to support a pathway to High School Equivalency	</a:t>
            </a:r>
          </a:p>
          <a:p>
            <a:pPr marL="400050" lvl="1" indent="-342900">
              <a:spcBef>
                <a:spcPts val="0"/>
              </a:spcBef>
              <a:spcAft>
                <a:spcPts val="600"/>
              </a:spcAft>
              <a:buClr>
                <a:srgbClr val="4F91CD"/>
              </a:buClr>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In states where adult learners are tested multiple times, is it necessary to require all subjects of a High School Equivalency test where TABE is being used?</a:t>
            </a:r>
          </a:p>
          <a:p>
            <a:pPr marL="800100" lvl="2" indent="-342900">
              <a:spcBef>
                <a:spcPts val="0"/>
              </a:spcBef>
              <a:spcAft>
                <a:spcPts val="600"/>
              </a:spcAft>
              <a:buClr>
                <a:srgbClr val="4F91CD"/>
              </a:buClr>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We believe TABE can help support an alternate path to fulfill those state requirements</a:t>
            </a:r>
          </a:p>
          <a:p>
            <a:pPr marL="800100" lvl="2" indent="-342900">
              <a:spcBef>
                <a:spcPts val="0"/>
              </a:spcBef>
              <a:spcAft>
                <a:spcPts val="600"/>
              </a:spcAft>
              <a:buClr>
                <a:srgbClr val="4F91CD"/>
              </a:buClr>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Depending on the level of TABE, states using this assessment have already assessed many of the same content areas and standards</a:t>
            </a:r>
          </a:p>
          <a:p>
            <a:pPr marL="800100" lvl="2" indent="-342900">
              <a:spcBef>
                <a:spcPts val="0"/>
              </a:spcBef>
              <a:spcAft>
                <a:spcPts val="600"/>
              </a:spcAft>
              <a:buClr>
                <a:srgbClr val="4F91CD"/>
              </a:buClr>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We are beginning our research study for the use of TABE and its equivalency to passing scores on TASC or other HSE tests</a:t>
            </a:r>
          </a:p>
          <a:p>
            <a:pPr marL="685800" lvl="2">
              <a:spcBef>
                <a:spcPts val="0"/>
              </a:spcBef>
              <a:spcAft>
                <a:spcPts val="600"/>
              </a:spcAft>
              <a:buClr>
                <a:srgbClr val="4F91CD"/>
              </a:buClr>
              <a:buFont typeface="Wingdings" pitchFamily="2" charset="2"/>
              <a:buChar char="n"/>
              <a:defRPr/>
            </a:pPr>
            <a:endParaRPr lang="en-US" sz="2000" dirty="0">
              <a:solidFill>
                <a:srgbClr val="000000"/>
              </a:solidFill>
              <a:latin typeface="Arial Narrow" panose="020B0606020202030204" pitchFamily="34" charset="0"/>
            </a:endParaRPr>
          </a:p>
          <a:p>
            <a:pPr marL="457200" lvl="2" indent="0">
              <a:spcBef>
                <a:spcPts val="0"/>
              </a:spcBef>
              <a:spcAft>
                <a:spcPts val="600"/>
              </a:spcAft>
              <a:buClr>
                <a:srgbClr val="4F91CD"/>
              </a:buClr>
              <a:buNone/>
              <a:defRPr/>
            </a:pPr>
            <a:endParaRPr lang="en-US" sz="1600" dirty="0">
              <a:solidFill>
                <a:srgbClr val="000000"/>
              </a:solidFill>
              <a:latin typeface="Arial Narrow" panose="020B0606020202030204" pitchFamily="34" charset="0"/>
            </a:endParaRPr>
          </a:p>
          <a:p>
            <a:endParaRPr lang="en-US" kern="0" dirty="0">
              <a:solidFill>
                <a:srgbClr val="000000"/>
              </a:solidFill>
            </a:endParaRPr>
          </a:p>
        </p:txBody>
      </p:sp>
    </p:spTree>
    <p:extLst>
      <p:ext uri="{BB962C8B-B14F-4D97-AF65-F5344CB8AC3E}">
        <p14:creationId xmlns:p14="http://schemas.microsoft.com/office/powerpoint/2010/main" val="1803580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1676400"/>
            <a:ext cx="9144000" cy="457200"/>
          </a:xfrm>
        </p:spPr>
        <p:txBody>
          <a:bodyPr/>
          <a:lstStyle/>
          <a:p>
            <a:r>
              <a:rPr lang="en-US" sz="3600" dirty="0"/>
              <a:t>Thank You!</a:t>
            </a:r>
            <a:br>
              <a:rPr lang="en-US" sz="3600" dirty="0"/>
            </a:br>
            <a:endParaRPr lang="en-US" sz="3600" dirty="0"/>
          </a:p>
        </p:txBody>
      </p:sp>
      <p:sp>
        <p:nvSpPr>
          <p:cNvPr id="3" name="Title 1"/>
          <p:cNvSpPr txBox="1">
            <a:spLocks/>
          </p:cNvSpPr>
          <p:nvPr/>
        </p:nvSpPr>
        <p:spPr>
          <a:xfrm>
            <a:off x="324138" y="2362200"/>
            <a:ext cx="8495731" cy="3352800"/>
          </a:xfrm>
          <a:prstGeom prst="rect">
            <a:avLst/>
          </a:prstGeom>
        </p:spPr>
        <p:txBody>
          <a:bodyPr/>
          <a:lstStyle>
            <a:lvl1pPr algn="ctr" rtl="0" eaLnBrk="0" fontAlgn="base" hangingPunct="0">
              <a:spcBef>
                <a:spcPct val="0"/>
              </a:spcBef>
              <a:spcAft>
                <a:spcPct val="0"/>
              </a:spcAft>
              <a:defRPr sz="4700">
                <a:solidFill>
                  <a:schemeClr val="tx2"/>
                </a:solidFill>
                <a:latin typeface="+mj-lt"/>
                <a:ea typeface="+mj-ea"/>
                <a:cs typeface="+mj-cs"/>
              </a:defRPr>
            </a:lvl1pPr>
            <a:lvl2pPr algn="ctr" rtl="0" eaLnBrk="0" fontAlgn="base" hangingPunct="0">
              <a:spcBef>
                <a:spcPct val="0"/>
              </a:spcBef>
              <a:spcAft>
                <a:spcPct val="0"/>
              </a:spcAft>
              <a:defRPr sz="4700">
                <a:solidFill>
                  <a:schemeClr val="tx2"/>
                </a:solidFill>
                <a:latin typeface="Arial" charset="0"/>
              </a:defRPr>
            </a:lvl2pPr>
            <a:lvl3pPr algn="ctr" rtl="0" eaLnBrk="0" fontAlgn="base" hangingPunct="0">
              <a:spcBef>
                <a:spcPct val="0"/>
              </a:spcBef>
              <a:spcAft>
                <a:spcPct val="0"/>
              </a:spcAft>
              <a:defRPr sz="4700">
                <a:solidFill>
                  <a:schemeClr val="tx2"/>
                </a:solidFill>
                <a:latin typeface="Arial" charset="0"/>
              </a:defRPr>
            </a:lvl3pPr>
            <a:lvl4pPr algn="ctr" rtl="0" eaLnBrk="0" fontAlgn="base" hangingPunct="0">
              <a:spcBef>
                <a:spcPct val="0"/>
              </a:spcBef>
              <a:spcAft>
                <a:spcPct val="0"/>
              </a:spcAft>
              <a:defRPr sz="4700">
                <a:solidFill>
                  <a:schemeClr val="tx2"/>
                </a:solidFill>
                <a:latin typeface="Arial" charset="0"/>
              </a:defRPr>
            </a:lvl4pPr>
            <a:lvl5pPr algn="ctr" rtl="0" eaLnBrk="0" fontAlgn="base" hangingPunct="0">
              <a:spcBef>
                <a:spcPct val="0"/>
              </a:spcBef>
              <a:spcAft>
                <a:spcPct val="0"/>
              </a:spcAft>
              <a:defRPr sz="4700">
                <a:solidFill>
                  <a:schemeClr val="tx2"/>
                </a:solidFill>
                <a:latin typeface="Arial" charset="0"/>
              </a:defRPr>
            </a:lvl5pPr>
            <a:lvl6pPr marL="483306" algn="ctr" rtl="0" fontAlgn="base">
              <a:spcBef>
                <a:spcPct val="0"/>
              </a:spcBef>
              <a:spcAft>
                <a:spcPct val="0"/>
              </a:spcAft>
              <a:defRPr sz="4700">
                <a:solidFill>
                  <a:schemeClr val="tx2"/>
                </a:solidFill>
                <a:latin typeface="Arial" charset="0"/>
              </a:defRPr>
            </a:lvl6pPr>
            <a:lvl7pPr marL="966612" algn="ctr" rtl="0" fontAlgn="base">
              <a:spcBef>
                <a:spcPct val="0"/>
              </a:spcBef>
              <a:spcAft>
                <a:spcPct val="0"/>
              </a:spcAft>
              <a:defRPr sz="4700">
                <a:solidFill>
                  <a:schemeClr val="tx2"/>
                </a:solidFill>
                <a:latin typeface="Arial" charset="0"/>
              </a:defRPr>
            </a:lvl7pPr>
            <a:lvl8pPr marL="1449918" algn="ctr" rtl="0" fontAlgn="base">
              <a:spcBef>
                <a:spcPct val="0"/>
              </a:spcBef>
              <a:spcAft>
                <a:spcPct val="0"/>
              </a:spcAft>
              <a:defRPr sz="4700">
                <a:solidFill>
                  <a:schemeClr val="tx2"/>
                </a:solidFill>
                <a:latin typeface="Arial" charset="0"/>
              </a:defRPr>
            </a:lvl8pPr>
            <a:lvl9pPr marL="1933224" algn="ctr" rtl="0" fontAlgn="base">
              <a:spcBef>
                <a:spcPct val="0"/>
              </a:spcBef>
              <a:spcAft>
                <a:spcPct val="0"/>
              </a:spcAft>
              <a:defRPr sz="4700">
                <a:solidFill>
                  <a:schemeClr val="tx2"/>
                </a:solidFill>
                <a:latin typeface="Arial" charset="0"/>
              </a:defRPr>
            </a:lvl9pPr>
          </a:lstStyle>
          <a:p>
            <a:r>
              <a:rPr lang="en-US" sz="2800" b="1" kern="0" dirty="0">
                <a:solidFill>
                  <a:srgbClr val="022F65"/>
                </a:solidFill>
                <a:latin typeface="Garamond" panose="02020404030301010803" pitchFamily="18" charset="0"/>
              </a:rPr>
              <a:t>Mike Johnson</a:t>
            </a:r>
          </a:p>
          <a:p>
            <a:r>
              <a:rPr lang="en-US" sz="2800" b="1" kern="0" dirty="0">
                <a:solidFill>
                  <a:srgbClr val="022F65"/>
                </a:solidFill>
                <a:latin typeface="Garamond" panose="02020404030301010803" pitchFamily="18" charset="0"/>
                <a:hlinkClick r:id="rId2"/>
              </a:rPr>
              <a:t>mjohnson@datarecognitioncorp.com</a:t>
            </a:r>
            <a:endParaRPr lang="en-US" sz="2800" b="1" kern="0" dirty="0">
              <a:solidFill>
                <a:srgbClr val="022F65"/>
              </a:solidFill>
              <a:latin typeface="Garamond" panose="02020404030301010803" pitchFamily="18" charset="0"/>
            </a:endParaRPr>
          </a:p>
          <a:p>
            <a:endParaRPr lang="en-US" sz="2800" b="1" kern="0" dirty="0">
              <a:solidFill>
                <a:srgbClr val="022F65"/>
              </a:solidFill>
              <a:latin typeface="Garamond" panose="02020404030301010803" pitchFamily="18" charset="0"/>
            </a:endParaRPr>
          </a:p>
          <a:p>
            <a:r>
              <a:rPr lang="en-US" sz="3200" b="1" kern="0" dirty="0">
                <a:solidFill>
                  <a:srgbClr val="022F65"/>
                </a:solidFill>
                <a:latin typeface="Garamond" panose="02020404030301010803" pitchFamily="18" charset="0"/>
              </a:rPr>
              <a:t>866-282-2250 TABE Support</a:t>
            </a:r>
          </a:p>
          <a:p>
            <a:endParaRPr lang="en-US" sz="2800" b="1" kern="0" dirty="0">
              <a:solidFill>
                <a:srgbClr val="022F65"/>
              </a:solidFill>
              <a:latin typeface="Garamond" panose="02020404030301010803" pitchFamily="18" charset="0"/>
            </a:endParaRPr>
          </a:p>
          <a:p>
            <a:r>
              <a:rPr lang="en-US" sz="4400" b="1" kern="0" dirty="0">
                <a:solidFill>
                  <a:srgbClr val="022F65"/>
                </a:solidFill>
                <a:latin typeface="Garamond" panose="02020404030301010803" pitchFamily="18" charset="0"/>
              </a:rPr>
              <a:t>tabetest.com</a:t>
            </a:r>
            <a:endParaRPr lang="en-US" sz="7200" b="1" kern="0" dirty="0">
              <a:solidFill>
                <a:srgbClr val="022F65"/>
              </a:solidFill>
              <a:latin typeface="Garamond" panose="02020404030301010803" pitchFamily="18" charset="0"/>
            </a:endParaRPr>
          </a:p>
        </p:txBody>
      </p:sp>
      <p:sp>
        <p:nvSpPr>
          <p:cNvPr id="4" name="Slide Number Placeholder 6"/>
          <p:cNvSpPr txBox="1">
            <a:spLocks/>
          </p:cNvSpPr>
          <p:nvPr/>
        </p:nvSpPr>
        <p:spPr>
          <a:xfrm>
            <a:off x="8387754" y="6521517"/>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5C85FF15-2366-464F-A9D7-3AA477A532F5}" type="slidenum">
              <a:rPr lang="en-US">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2541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6477000" cy="533400"/>
          </a:xfrm>
        </p:spPr>
        <p:txBody>
          <a:bodyPr>
            <a:noAutofit/>
          </a:bodyPr>
          <a:lstStyle/>
          <a:p>
            <a:r>
              <a:rPr lang="en-US" sz="3188" dirty="0">
                <a:solidFill>
                  <a:srgbClr val="03397B"/>
                </a:solidFill>
                <a:latin typeface="Garamond" panose="02020404030301010803" pitchFamily="18" charset="0"/>
              </a:rPr>
              <a:t>    DRC Adult Assessments</a:t>
            </a:r>
          </a:p>
        </p:txBody>
      </p:sp>
      <p:sp>
        <p:nvSpPr>
          <p:cNvPr id="4" name="Rectangle 4"/>
          <p:cNvSpPr>
            <a:spLocks noChangeArrowheads="1"/>
          </p:cNvSpPr>
          <p:nvPr/>
        </p:nvSpPr>
        <p:spPr bwMode="auto">
          <a:xfrm>
            <a:off x="838204" y="1524004"/>
            <a:ext cx="8143165" cy="461653"/>
          </a:xfrm>
          <a:prstGeom prst="rect">
            <a:avLst/>
          </a:prstGeom>
          <a:noFill/>
          <a:ln w="9525">
            <a:noFill/>
            <a:miter lim="800000"/>
            <a:headEnd/>
            <a:tailEnd/>
          </a:ln>
        </p:spPr>
        <p:txBody>
          <a:bodyPr wrap="square" lIns="91429" tIns="45714" rIns="91429" bIns="45714">
            <a:spAutoFit/>
          </a:bodyPr>
          <a:lstStyle/>
          <a:p>
            <a:pPr marL="400050" lvl="1" indent="-342900" eaLnBrk="0" fontAlgn="base" hangingPunct="0">
              <a:spcBef>
                <a:spcPct val="0"/>
              </a:spcBef>
              <a:spcAft>
                <a:spcPts val="600"/>
              </a:spcAft>
              <a:buClr>
                <a:srgbClr val="4F91CD"/>
              </a:buClr>
              <a:buSzPct val="85000"/>
              <a:buFont typeface="Arial" panose="020B0604020202020204" pitchFamily="34" charset="0"/>
              <a:buChar char="•"/>
              <a:defRPr/>
            </a:pPr>
            <a:endParaRPr lang="en-US" sz="2400" dirty="0">
              <a:solidFill>
                <a:srgbClr val="000000"/>
              </a:solidFill>
              <a:latin typeface="Arial Narrow" panose="020B0606020202030204" pitchFamily="34" charset="0"/>
            </a:endParaRPr>
          </a:p>
        </p:txBody>
      </p:sp>
      <p:sp>
        <p:nvSpPr>
          <p:cNvPr id="5" name="Slide Number Placeholder 6"/>
          <p:cNvSpPr txBox="1">
            <a:spLocks/>
          </p:cNvSpPr>
          <p:nvPr/>
        </p:nvSpPr>
        <p:spPr>
          <a:xfrm>
            <a:off x="8387756" y="6521517"/>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5C85FF15-2366-464F-A9D7-3AA477A532F5}" type="slidenum">
              <a:rPr lang="en-US">
                <a:solidFill>
                  <a:srgbClr val="000000"/>
                </a:solidFill>
              </a:rPr>
              <a:pPr>
                <a:defRPr/>
              </a:pPr>
              <a:t>3</a:t>
            </a:fld>
            <a:endParaRPr lang="en-US" dirty="0">
              <a:solidFill>
                <a:srgbClr val="000000"/>
              </a:solidFill>
            </a:endParaRPr>
          </a:p>
        </p:txBody>
      </p:sp>
      <p:sp>
        <p:nvSpPr>
          <p:cNvPr id="6" name="object 7"/>
          <p:cNvSpPr txBox="1"/>
          <p:nvPr/>
        </p:nvSpPr>
        <p:spPr>
          <a:xfrm>
            <a:off x="609600" y="1676400"/>
            <a:ext cx="7778152" cy="4616648"/>
          </a:xfrm>
          <a:prstGeom prst="rect">
            <a:avLst/>
          </a:prstGeom>
        </p:spPr>
        <p:txBody>
          <a:bodyPr vert="horz" wrap="square" lIns="0" tIns="0" rIns="0" bIns="0" rtlCol="0">
            <a:spAutoFit/>
          </a:bodyPr>
          <a:lstStyle/>
          <a:p>
            <a:pPr marL="298450" indent="-285750">
              <a:buClr>
                <a:srgbClr val="4382FF"/>
              </a:buClr>
              <a:buFont typeface="Wingdings" panose="05000000000000000000" pitchFamily="2" charset="2"/>
              <a:buChar char="§"/>
              <a:tabLst>
                <a:tab pos="241935" algn="l"/>
              </a:tabLst>
            </a:pPr>
            <a:r>
              <a:rPr sz="2800" spc="-215" dirty="0">
                <a:solidFill>
                  <a:srgbClr val="2E2B1F"/>
                </a:solidFill>
                <a:latin typeface="Calibri" panose="020F0502020204030204" pitchFamily="34" charset="0"/>
                <a:cs typeface="Calibri" panose="020F0502020204030204" pitchFamily="34" charset="0"/>
              </a:rPr>
              <a:t>T</a:t>
            </a:r>
            <a:r>
              <a:rPr sz="2800" spc="-15" dirty="0">
                <a:solidFill>
                  <a:srgbClr val="2E2B1F"/>
                </a:solidFill>
                <a:latin typeface="Calibri" panose="020F0502020204030204" pitchFamily="34" charset="0"/>
                <a:cs typeface="Calibri" panose="020F0502020204030204" pitchFamily="34" charset="0"/>
              </a:rPr>
              <a:t>ABE</a:t>
            </a:r>
            <a:r>
              <a:rPr sz="2800" spc="-5" dirty="0">
                <a:solidFill>
                  <a:srgbClr val="2E2B1F"/>
                </a:solidFill>
                <a:latin typeface="Calibri" panose="020F0502020204030204" pitchFamily="34" charset="0"/>
                <a:cs typeface="Calibri" panose="020F0502020204030204" pitchFamily="34" charset="0"/>
              </a:rPr>
              <a:t> </a:t>
            </a:r>
            <a:r>
              <a:rPr lang="en-US" sz="2800" spc="-20" dirty="0">
                <a:solidFill>
                  <a:srgbClr val="2E2B1F"/>
                </a:solidFill>
                <a:latin typeface="Calibri" panose="020F0502020204030204" pitchFamily="34" charset="0"/>
                <a:cs typeface="Calibri" panose="020F0502020204030204" pitchFamily="34" charset="0"/>
              </a:rPr>
              <a:t>9/10</a:t>
            </a:r>
          </a:p>
          <a:p>
            <a:pPr marL="755650" lvl="1" indent="-285750">
              <a:buClr>
                <a:srgbClr val="4382FF"/>
              </a:buClr>
              <a:buFont typeface="Wingdings" panose="05000000000000000000" pitchFamily="2" charset="2"/>
              <a:buChar char="§"/>
              <a:tabLst>
                <a:tab pos="241935" algn="l"/>
              </a:tabLst>
            </a:pPr>
            <a:r>
              <a:rPr lang="en-US" sz="2400" spc="-20" dirty="0">
                <a:solidFill>
                  <a:srgbClr val="2E2B1F"/>
                </a:solidFill>
                <a:latin typeface="Calibri" panose="020F0502020204030204" pitchFamily="34" charset="0"/>
                <a:cs typeface="Calibri" panose="020F0502020204030204" pitchFamily="34" charset="0"/>
              </a:rPr>
              <a:t>Paper or Computer-based (Insight)</a:t>
            </a:r>
          </a:p>
          <a:p>
            <a:pPr marL="755650" lvl="1" indent="-285750">
              <a:buClr>
                <a:srgbClr val="4382FF"/>
              </a:buClr>
              <a:buFont typeface="Wingdings" panose="05000000000000000000" pitchFamily="2" charset="2"/>
              <a:buChar char="§"/>
              <a:tabLst>
                <a:tab pos="241935" algn="l"/>
              </a:tabLst>
            </a:pPr>
            <a:r>
              <a:rPr lang="en-US" sz="2400" spc="-20" dirty="0">
                <a:solidFill>
                  <a:srgbClr val="2E2B1F"/>
                </a:solidFill>
                <a:latin typeface="Calibri" panose="020F0502020204030204" pitchFamily="34" charset="0"/>
                <a:cs typeface="Calibri" panose="020F0502020204030204" pitchFamily="34" charset="0"/>
              </a:rPr>
              <a:t>Federal approval expired June 30, 2019 </a:t>
            </a:r>
          </a:p>
          <a:p>
            <a:pPr marL="298450" indent="-285750">
              <a:buClr>
                <a:srgbClr val="4382FF"/>
              </a:buClr>
              <a:buFont typeface="Wingdings" panose="05000000000000000000" pitchFamily="2" charset="2"/>
              <a:buChar char="§"/>
              <a:tabLst>
                <a:tab pos="241935" algn="l"/>
              </a:tabLst>
            </a:pPr>
            <a:r>
              <a:rPr lang="en-US" sz="2800" spc="-20" dirty="0">
                <a:solidFill>
                  <a:srgbClr val="2E2B1F"/>
                </a:solidFill>
                <a:latin typeface="Calibri" panose="020F0502020204030204" pitchFamily="34" charset="0"/>
                <a:cs typeface="Calibri" panose="020F0502020204030204" pitchFamily="34" charset="0"/>
              </a:rPr>
              <a:t>TABE 11/12</a:t>
            </a:r>
          </a:p>
          <a:p>
            <a:pPr marL="755650" lvl="1" indent="-285750">
              <a:buClr>
                <a:srgbClr val="4382FF"/>
              </a:buClr>
              <a:buFont typeface="Wingdings" panose="05000000000000000000" pitchFamily="2" charset="2"/>
              <a:buChar char="§"/>
              <a:tabLst>
                <a:tab pos="241935" algn="l"/>
              </a:tabLst>
            </a:pPr>
            <a:r>
              <a:rPr lang="en-US" sz="2400" spc="-20" dirty="0">
                <a:solidFill>
                  <a:srgbClr val="2E2B1F"/>
                </a:solidFill>
                <a:latin typeface="Calibri" panose="020F0502020204030204" pitchFamily="34" charset="0"/>
                <a:cs typeface="Calibri" panose="020F0502020204030204" pitchFamily="34" charset="0"/>
              </a:rPr>
              <a:t>Paper or Computer-based (Insight)</a:t>
            </a:r>
          </a:p>
          <a:p>
            <a:pPr marL="755650" lvl="1" indent="-285750">
              <a:buClr>
                <a:srgbClr val="4382FF"/>
              </a:buClr>
              <a:buFont typeface="Wingdings" panose="05000000000000000000" pitchFamily="2" charset="2"/>
              <a:buChar char="§"/>
              <a:tabLst>
                <a:tab pos="241935" algn="l"/>
              </a:tabLst>
            </a:pPr>
            <a:r>
              <a:rPr lang="en-US" sz="2400" spc="-20" dirty="0">
                <a:solidFill>
                  <a:srgbClr val="2E2B1F"/>
                </a:solidFill>
                <a:latin typeface="Calibri" panose="020F0502020204030204" pitchFamily="34" charset="0"/>
                <a:cs typeface="Calibri" panose="020F0502020204030204" pitchFamily="34" charset="0"/>
              </a:rPr>
              <a:t>Federally-approved through June 30, 2024 for Reading, Math and Language</a:t>
            </a:r>
          </a:p>
          <a:p>
            <a:pPr marL="298450" indent="-285750">
              <a:buClr>
                <a:srgbClr val="4382FF"/>
              </a:buClr>
              <a:buFont typeface="Wingdings" panose="05000000000000000000" pitchFamily="2" charset="2"/>
              <a:buChar char="§"/>
              <a:tabLst>
                <a:tab pos="241935" algn="l"/>
              </a:tabLst>
            </a:pPr>
            <a:r>
              <a:rPr lang="en-US" sz="2800" spc="-20" dirty="0">
                <a:solidFill>
                  <a:srgbClr val="2E2B1F"/>
                </a:solidFill>
                <a:latin typeface="Calibri" panose="020F0502020204030204" pitchFamily="34" charset="0"/>
                <a:cs typeface="Calibri" panose="020F0502020204030204" pitchFamily="34" charset="0"/>
              </a:rPr>
              <a:t>TABE CLAS-E</a:t>
            </a:r>
          </a:p>
          <a:p>
            <a:pPr marL="755650" lvl="1" indent="-285750">
              <a:buClr>
                <a:srgbClr val="4382FF"/>
              </a:buClr>
              <a:buFont typeface="Wingdings" panose="05000000000000000000" pitchFamily="2" charset="2"/>
              <a:buChar char="§"/>
              <a:tabLst>
                <a:tab pos="241935" algn="l"/>
              </a:tabLst>
            </a:pPr>
            <a:r>
              <a:rPr lang="en-US" sz="2400" spc="-20" dirty="0">
                <a:solidFill>
                  <a:srgbClr val="2E2B1F"/>
                </a:solidFill>
                <a:latin typeface="Calibri" panose="020F0502020204030204" pitchFamily="34" charset="0"/>
                <a:cs typeface="Calibri" panose="020F0502020204030204" pitchFamily="34" charset="0"/>
              </a:rPr>
              <a:t>Paper only (currently) Computer-based (Insight) expected in early 2020</a:t>
            </a:r>
          </a:p>
          <a:p>
            <a:pPr marL="755650" lvl="1" indent="-285750">
              <a:buClr>
                <a:srgbClr val="4382FF"/>
              </a:buClr>
              <a:buFont typeface="Wingdings" panose="05000000000000000000" pitchFamily="2" charset="2"/>
              <a:buChar char="§"/>
              <a:tabLst>
                <a:tab pos="241935" algn="l"/>
              </a:tabLst>
            </a:pPr>
            <a:r>
              <a:rPr lang="en-US" sz="2400" spc="-20" dirty="0">
                <a:solidFill>
                  <a:srgbClr val="2E2B1F"/>
                </a:solidFill>
                <a:latin typeface="Calibri" panose="020F0502020204030204" pitchFamily="34" charset="0"/>
                <a:cs typeface="Calibri" panose="020F0502020204030204" pitchFamily="34" charset="0"/>
              </a:rPr>
              <a:t>Federally-approved through June 30, 2021</a:t>
            </a:r>
          </a:p>
          <a:p>
            <a:pPr marL="755650" lvl="1" indent="-285750">
              <a:buClr>
                <a:srgbClr val="4382FF"/>
              </a:buClr>
              <a:buFont typeface="Wingdings" panose="05000000000000000000" pitchFamily="2" charset="2"/>
              <a:buChar char="§"/>
              <a:tabLst>
                <a:tab pos="241935" algn="l"/>
              </a:tabLst>
            </a:pPr>
            <a:r>
              <a:rPr lang="en-US" sz="2400" spc="-20" dirty="0">
                <a:solidFill>
                  <a:srgbClr val="2E2B1F"/>
                </a:solidFill>
                <a:latin typeface="Calibri" panose="020F0502020204030204" pitchFamily="34" charset="0"/>
                <a:cs typeface="Calibri" panose="020F0502020204030204" pitchFamily="34" charset="0"/>
              </a:rPr>
              <a:t>New NRS approval pending</a:t>
            </a:r>
          </a:p>
        </p:txBody>
      </p:sp>
    </p:spTree>
    <p:extLst>
      <p:ext uri="{BB962C8B-B14F-4D97-AF65-F5344CB8AC3E}">
        <p14:creationId xmlns:p14="http://schemas.microsoft.com/office/powerpoint/2010/main" val="979367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03" y="1524004"/>
            <a:ext cx="7041801" cy="2816721"/>
          </a:xfrm>
          <a:prstGeom prst="rect">
            <a:avLst/>
          </a:prstGeom>
        </p:spPr>
      </p:pic>
      <p:sp>
        <p:nvSpPr>
          <p:cNvPr id="3" name="Slide Number Placeholder 2"/>
          <p:cNvSpPr>
            <a:spLocks noGrp="1"/>
          </p:cNvSpPr>
          <p:nvPr>
            <p:ph type="sldNum" sz="quarter" idx="12"/>
          </p:nvPr>
        </p:nvSpPr>
        <p:spPr>
          <a:xfrm>
            <a:off x="8413404" y="6519148"/>
            <a:ext cx="425799" cy="491252"/>
          </a:xfrm>
        </p:spPr>
        <p:txBody>
          <a:bodyPr/>
          <a:lstStyle/>
          <a:p>
            <a:fld id="{3E697238-BB75-45BE-BA09-5801EBE575DC}" type="slidenum">
              <a:rPr lang="en-US" sz="1400">
                <a:solidFill>
                  <a:schemeClr val="tx1">
                    <a:lumMod val="65000"/>
                    <a:lumOff val="35000"/>
                  </a:schemeClr>
                </a:solidFill>
              </a:rPr>
              <a:pPr/>
              <a:t>4</a:t>
            </a:fld>
            <a:endParaRPr lang="en-US" sz="1400" dirty="0">
              <a:solidFill>
                <a:schemeClr val="tx1">
                  <a:lumMod val="65000"/>
                  <a:lumOff val="35000"/>
                </a:schemeClr>
              </a:solidFill>
            </a:endParaRPr>
          </a:p>
        </p:txBody>
      </p:sp>
      <p:sp>
        <p:nvSpPr>
          <p:cNvPr id="4" name="TextBox 3"/>
          <p:cNvSpPr txBox="1"/>
          <p:nvPr/>
        </p:nvSpPr>
        <p:spPr>
          <a:xfrm>
            <a:off x="533400" y="381004"/>
            <a:ext cx="9982200" cy="584775"/>
          </a:xfrm>
          <a:prstGeom prst="rect">
            <a:avLst/>
          </a:prstGeom>
          <a:noFill/>
        </p:spPr>
        <p:txBody>
          <a:bodyPr wrap="square" rtlCol="0">
            <a:spAutoFit/>
          </a:bodyPr>
          <a:lstStyle/>
          <a:p>
            <a:pPr>
              <a:spcBef>
                <a:spcPct val="0"/>
              </a:spcBef>
            </a:pPr>
            <a:r>
              <a:rPr lang="en-US" sz="3200" b="1" dirty="0">
                <a:solidFill>
                  <a:srgbClr val="022F65"/>
                </a:solidFill>
                <a:latin typeface="Garamond" pitchFamily="18" charset="0"/>
                <a:ea typeface="+mj-ea"/>
                <a:cs typeface="+mj-cs"/>
              </a:rPr>
              <a:t>TABE Partnerships</a:t>
            </a:r>
          </a:p>
        </p:txBody>
      </p:sp>
      <p:sp>
        <p:nvSpPr>
          <p:cNvPr id="5" name="Footer Placeholder 4"/>
          <p:cNvSpPr>
            <a:spLocks noGrp="1"/>
          </p:cNvSpPr>
          <p:nvPr>
            <p:ph type="ftr" sz="quarter" idx="11"/>
          </p:nvPr>
        </p:nvSpPr>
        <p:spPr/>
        <p:txBody>
          <a:bodyPr/>
          <a:lstStyle/>
          <a:p>
            <a:endParaRPr lang="en-US" dirty="0"/>
          </a:p>
        </p:txBody>
      </p:sp>
      <p:sp>
        <p:nvSpPr>
          <p:cNvPr id="6" name="Rectangle 5"/>
          <p:cNvSpPr/>
          <p:nvPr/>
        </p:nvSpPr>
        <p:spPr>
          <a:xfrm>
            <a:off x="533400" y="4629834"/>
            <a:ext cx="7997850" cy="1815882"/>
          </a:xfrm>
          <a:prstGeom prst="rect">
            <a:avLst/>
          </a:prstGeom>
        </p:spPr>
        <p:txBody>
          <a:bodyPr wrap="square">
            <a:spAutoFit/>
          </a:bodyPr>
          <a:lstStyle/>
          <a:p>
            <a:pPr algn="ctr"/>
            <a:r>
              <a:rPr lang="en-US" sz="2800" dirty="0"/>
              <a:t>DRC Announces Partnership between the TABE Test and </a:t>
            </a:r>
            <a:r>
              <a:rPr lang="en-US" sz="2800" dirty="0" err="1"/>
              <a:t>LiteracyPro</a:t>
            </a:r>
            <a:r>
              <a:rPr lang="en-US" sz="2800" dirty="0"/>
              <a:t> Systems’ LACES to Provide Seamless Data Integration for Student Test Scores </a:t>
            </a:r>
          </a:p>
        </p:txBody>
      </p:sp>
    </p:spTree>
    <p:extLst>
      <p:ext uri="{BB962C8B-B14F-4D97-AF65-F5344CB8AC3E}">
        <p14:creationId xmlns:p14="http://schemas.microsoft.com/office/powerpoint/2010/main" val="2985046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TABE Resources</a:t>
            </a:r>
          </a:p>
        </p:txBody>
      </p:sp>
      <p:sp>
        <p:nvSpPr>
          <p:cNvPr id="6" name="Rectangle 4"/>
          <p:cNvSpPr>
            <a:spLocks noChangeArrowheads="1"/>
          </p:cNvSpPr>
          <p:nvPr/>
        </p:nvSpPr>
        <p:spPr bwMode="auto">
          <a:xfrm>
            <a:off x="609600" y="1604192"/>
            <a:ext cx="7937500" cy="4724358"/>
          </a:xfrm>
          <a:prstGeom prst="rect">
            <a:avLst/>
          </a:prstGeom>
          <a:noFill/>
          <a:ln w="9525">
            <a:noFill/>
            <a:miter lim="800000"/>
            <a:headEnd/>
            <a:tailEnd/>
          </a:ln>
        </p:spPr>
        <p:txBody>
          <a:bodyPr wrap="square" lIns="91429" tIns="45714" rIns="91429" bIns="45714">
            <a:spAutoFit/>
          </a:bodyPr>
          <a:lstStyle/>
          <a:p>
            <a:pPr marL="365760" lvl="1" indent="-365760" fontAlgn="base">
              <a:spcBef>
                <a:spcPct val="0"/>
              </a:spcBef>
              <a:spcAft>
                <a:spcPts val="1800"/>
              </a:spcAft>
              <a:buClr>
                <a:srgbClr val="4F91CD"/>
              </a:buClr>
              <a:buSzPct val="85000"/>
              <a:buFont typeface="Wingdings" pitchFamily="2" charset="2"/>
              <a:buChar char="n"/>
              <a:defRPr/>
            </a:pPr>
            <a:r>
              <a:rPr lang="en-US" sz="2400" kern="0" dirty="0">
                <a:solidFill>
                  <a:srgbClr val="000000"/>
                </a:solidFill>
                <a:latin typeface="Calibri" panose="020F0502020204030204" pitchFamily="34" charset="0"/>
              </a:rPr>
              <a:t>Test Blueprints</a:t>
            </a:r>
            <a:endParaRPr lang="en-US" sz="2400" b="1" u="sng" kern="0" dirty="0">
              <a:solidFill>
                <a:srgbClr val="000000"/>
              </a:solidFill>
              <a:latin typeface="Calibri" panose="020F0502020204030204" pitchFamily="34" charset="0"/>
            </a:endParaRPr>
          </a:p>
          <a:p>
            <a:pPr marL="365760" lvl="1" indent="-365760" fontAlgn="base">
              <a:spcBef>
                <a:spcPct val="0"/>
              </a:spcBef>
              <a:spcAft>
                <a:spcPts val="1800"/>
              </a:spcAft>
              <a:buClr>
                <a:srgbClr val="4F91CD"/>
              </a:buClr>
              <a:buSzPct val="85000"/>
              <a:buFont typeface="Wingdings" pitchFamily="2" charset="2"/>
              <a:buChar char="n"/>
              <a:defRPr/>
            </a:pPr>
            <a:r>
              <a:rPr lang="en-US" sz="2400" kern="0" dirty="0">
                <a:solidFill>
                  <a:sysClr val="windowText" lastClr="000000"/>
                </a:solidFill>
                <a:latin typeface="Calibri" panose="020F0502020204030204" pitchFamily="34" charset="0"/>
              </a:rPr>
              <a:t>Practice Tests</a:t>
            </a:r>
          </a:p>
          <a:p>
            <a:pPr marL="365760" lvl="1" indent="-365760" fontAlgn="base">
              <a:spcBef>
                <a:spcPct val="0"/>
              </a:spcBef>
              <a:spcAft>
                <a:spcPts val="1800"/>
              </a:spcAft>
              <a:buClr>
                <a:srgbClr val="4F91CD"/>
              </a:buClr>
              <a:buSzPct val="85000"/>
              <a:buFont typeface="Wingdings" pitchFamily="2" charset="2"/>
              <a:buChar char="n"/>
            </a:pPr>
            <a:r>
              <a:rPr lang="en-US" sz="2400" dirty="0">
                <a:solidFill>
                  <a:srgbClr val="000000"/>
                </a:solidFill>
                <a:latin typeface="Calibri" panose="020F0502020204030204" pitchFamily="34" charset="0"/>
              </a:rPr>
              <a:t>Order Forms</a:t>
            </a:r>
          </a:p>
          <a:p>
            <a:pPr marL="365760" lvl="1" indent="-365760" fontAlgn="base">
              <a:spcBef>
                <a:spcPct val="0"/>
              </a:spcBef>
              <a:spcAft>
                <a:spcPts val="1800"/>
              </a:spcAft>
              <a:buClr>
                <a:srgbClr val="4F91CD"/>
              </a:buClr>
              <a:buSzPct val="85000"/>
              <a:buFont typeface="Wingdings" pitchFamily="2" charset="2"/>
              <a:buChar char="n"/>
            </a:pPr>
            <a:r>
              <a:rPr lang="en-US" sz="2400" dirty="0">
                <a:solidFill>
                  <a:srgbClr val="000000"/>
                </a:solidFill>
                <a:latin typeface="Calibri" panose="020F0502020204030204" pitchFamily="34" charset="0"/>
              </a:rPr>
              <a:t>Sample Score Reports</a:t>
            </a:r>
          </a:p>
          <a:p>
            <a:pPr marL="365760" lvl="1" indent="-365760" fontAlgn="base">
              <a:spcBef>
                <a:spcPct val="0"/>
              </a:spcBef>
              <a:spcAft>
                <a:spcPts val="1800"/>
              </a:spcAft>
              <a:buClr>
                <a:srgbClr val="4F91CD"/>
              </a:buClr>
              <a:buSzPct val="85000"/>
              <a:buFont typeface="Wingdings" pitchFamily="2" charset="2"/>
              <a:buChar char="n"/>
            </a:pPr>
            <a:r>
              <a:rPr lang="en-US" sz="2400" dirty="0">
                <a:solidFill>
                  <a:srgbClr val="000000"/>
                </a:solidFill>
                <a:latin typeface="Calibri" panose="020F0502020204030204" pitchFamily="34" charset="0"/>
              </a:rPr>
              <a:t>News and Updates</a:t>
            </a:r>
          </a:p>
          <a:p>
            <a:pPr marL="365760" lvl="1" indent="-365760" fontAlgn="base">
              <a:spcBef>
                <a:spcPct val="0"/>
              </a:spcBef>
              <a:spcAft>
                <a:spcPts val="1800"/>
              </a:spcAft>
              <a:buClr>
                <a:srgbClr val="4F91CD"/>
              </a:buClr>
              <a:buSzPct val="85000"/>
              <a:buFont typeface="Wingdings" pitchFamily="2" charset="2"/>
              <a:buChar char="n"/>
            </a:pPr>
            <a:endParaRPr lang="en-US" sz="2400" dirty="0">
              <a:solidFill>
                <a:srgbClr val="000000"/>
              </a:solidFill>
              <a:latin typeface="Calibri" panose="020F0502020204030204" pitchFamily="34" charset="0"/>
            </a:endParaRPr>
          </a:p>
          <a:p>
            <a:pPr marL="0" lvl="1" fontAlgn="base">
              <a:spcBef>
                <a:spcPct val="0"/>
              </a:spcBef>
              <a:spcAft>
                <a:spcPts val="1800"/>
              </a:spcAft>
              <a:buClr>
                <a:srgbClr val="4F91CD"/>
              </a:buClr>
              <a:buSzPct val="85000"/>
            </a:pPr>
            <a:endParaRPr lang="en-US" sz="2400" dirty="0">
              <a:solidFill>
                <a:srgbClr val="000000"/>
              </a:solidFill>
              <a:latin typeface="Calibri" panose="020F0502020204030204" pitchFamily="34" charset="0"/>
            </a:endParaRPr>
          </a:p>
          <a:p>
            <a:pPr marL="0" lvl="1" algn="ctr" fontAlgn="base">
              <a:spcBef>
                <a:spcPct val="0"/>
              </a:spcBef>
              <a:spcAft>
                <a:spcPts val="1800"/>
              </a:spcAft>
              <a:buClr>
                <a:srgbClr val="4F91CD"/>
              </a:buClr>
              <a:buSzPct val="85000"/>
              <a:defRPr/>
            </a:pPr>
            <a:r>
              <a:rPr lang="en-US" sz="2800" b="1" i="1" kern="0" dirty="0">
                <a:solidFill>
                  <a:schemeClr val="accent2">
                    <a:lumMod val="75000"/>
                  </a:schemeClr>
                </a:solidFill>
                <a:latin typeface="Calibri" panose="020F0502020204030204" pitchFamily="34" charset="0"/>
              </a:rPr>
              <a:t>tabetest.com </a:t>
            </a:r>
            <a:r>
              <a:rPr lang="en-US" sz="2400" b="1" i="1" kern="0" dirty="0">
                <a:solidFill>
                  <a:sysClr val="windowText" lastClr="000000"/>
                </a:solidFill>
                <a:latin typeface="Calibri" panose="020F0502020204030204" pitchFamily="34" charset="0"/>
              </a:rPr>
              <a:t>for all updates and info</a:t>
            </a:r>
          </a:p>
        </p:txBody>
      </p:sp>
      <p:sp>
        <p:nvSpPr>
          <p:cNvPr id="5" name="Slide Number Placeholder 6"/>
          <p:cNvSpPr txBox="1">
            <a:spLocks/>
          </p:cNvSpPr>
          <p:nvPr/>
        </p:nvSpPr>
        <p:spPr>
          <a:xfrm>
            <a:off x="8387754" y="6521517"/>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5C85FF15-2366-464F-A9D7-3AA477A532F5}" type="slidenum">
              <a:rPr lang="en-US">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593295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57200"/>
            <a:ext cx="6477000" cy="533400"/>
          </a:xfrm>
        </p:spPr>
        <p:txBody>
          <a:bodyPr>
            <a:noAutofit/>
          </a:bodyPr>
          <a:lstStyle/>
          <a:p>
            <a:r>
              <a:rPr lang="en-US" b="1" dirty="0">
                <a:solidFill>
                  <a:srgbClr val="03397B"/>
                </a:solidFill>
                <a:latin typeface="Garamond" panose="02020404030301010803" pitchFamily="18" charset="0"/>
              </a:rPr>
              <a:t>TABE Best Practice Webinar Series</a:t>
            </a:r>
          </a:p>
        </p:txBody>
      </p:sp>
      <p:sp>
        <p:nvSpPr>
          <p:cNvPr id="6" name="Rectangle 4"/>
          <p:cNvSpPr>
            <a:spLocks noChangeArrowheads="1"/>
          </p:cNvSpPr>
          <p:nvPr/>
        </p:nvSpPr>
        <p:spPr bwMode="auto">
          <a:xfrm>
            <a:off x="450250" y="1489384"/>
            <a:ext cx="8388950" cy="3785640"/>
          </a:xfrm>
          <a:prstGeom prst="rect">
            <a:avLst/>
          </a:prstGeom>
          <a:noFill/>
          <a:ln w="9525">
            <a:noFill/>
            <a:miter lim="800000"/>
            <a:headEnd/>
            <a:tailEnd/>
          </a:ln>
        </p:spPr>
        <p:txBody>
          <a:bodyPr wrap="square" lIns="91429" tIns="45714" rIns="91429" bIns="45714">
            <a:spAutoFit/>
          </a:bodyPr>
          <a:lstStyle/>
          <a:p>
            <a:pPr marL="400050" lvl="1" indent="-342900" eaLnBrk="0" fontAlgn="base" hangingPunct="0">
              <a:spcBef>
                <a:spcPct val="0"/>
              </a:spcBef>
              <a:spcAft>
                <a:spcPts val="600"/>
              </a:spcAft>
              <a:buClr>
                <a:srgbClr val="4F91CD"/>
              </a:buClr>
              <a:buSzPct val="85000"/>
              <a:buFont typeface="Arial" panose="020B0604020202020204" pitchFamily="34" charset="0"/>
              <a:buChar char="•"/>
              <a:defRPr/>
            </a:pPr>
            <a:r>
              <a:rPr lang="en-US" sz="2800" dirty="0">
                <a:solidFill>
                  <a:srgbClr val="000000"/>
                </a:solidFill>
                <a:latin typeface="Calibri" panose="020F0502020204030204" pitchFamily="34" charset="0"/>
                <a:cs typeface="Calibri" panose="020F0502020204030204" pitchFamily="34" charset="0"/>
              </a:rPr>
              <a:t>Plan for 3</a:t>
            </a:r>
            <a:r>
              <a:rPr lang="en-US" sz="2800" baseline="30000" dirty="0">
                <a:solidFill>
                  <a:srgbClr val="000000"/>
                </a:solidFill>
                <a:latin typeface="Calibri" panose="020F0502020204030204" pitchFamily="34" charset="0"/>
                <a:cs typeface="Calibri" panose="020F0502020204030204" pitchFamily="34" charset="0"/>
              </a:rPr>
              <a:t>rd</a:t>
            </a:r>
            <a:r>
              <a:rPr lang="en-US" sz="2800" dirty="0">
                <a:solidFill>
                  <a:srgbClr val="000000"/>
                </a:solidFill>
                <a:latin typeface="Calibri" panose="020F0502020204030204" pitchFamily="34" charset="0"/>
                <a:cs typeface="Calibri" panose="020F0502020204030204" pitchFamily="34" charset="0"/>
              </a:rPr>
              <a:t> Thursday of each month </a:t>
            </a:r>
          </a:p>
          <a:p>
            <a:pPr marL="400050" lvl="1" indent="-342900" eaLnBrk="0" fontAlgn="base" hangingPunct="0">
              <a:spcBef>
                <a:spcPct val="0"/>
              </a:spcBef>
              <a:spcAft>
                <a:spcPts val="600"/>
              </a:spcAft>
              <a:buClr>
                <a:srgbClr val="4F91CD"/>
              </a:buClr>
              <a:buSzPct val="85000"/>
              <a:buFont typeface="Arial" panose="020B0604020202020204" pitchFamily="34" charset="0"/>
              <a:buChar char="•"/>
              <a:defRPr/>
            </a:pPr>
            <a:r>
              <a:rPr lang="en-US" sz="2800" dirty="0">
                <a:solidFill>
                  <a:srgbClr val="000000"/>
                </a:solidFill>
                <a:latin typeface="Calibri" panose="020F0502020204030204" pitchFamily="34" charset="0"/>
                <a:cs typeface="Calibri" panose="020F0502020204030204" pitchFamily="34" charset="0"/>
              </a:rPr>
              <a:t>Each webinar will be recorded and posted to TABEtest.com</a:t>
            </a:r>
            <a:endParaRPr lang="en-US" sz="2800" kern="0" dirty="0">
              <a:solidFill>
                <a:sysClr val="windowText" lastClr="000000"/>
              </a:solidFill>
              <a:latin typeface="Calibri" panose="020F0502020204030204" pitchFamily="34" charset="0"/>
              <a:cs typeface="Calibri" panose="020F0502020204030204" pitchFamily="34" charset="0"/>
            </a:endParaRPr>
          </a:p>
          <a:p>
            <a:pPr marL="400050" lvl="1" indent="-342900" eaLnBrk="0" fontAlgn="base" hangingPunct="0">
              <a:spcBef>
                <a:spcPct val="0"/>
              </a:spcBef>
              <a:spcAft>
                <a:spcPts val="600"/>
              </a:spcAft>
              <a:buClr>
                <a:srgbClr val="4F91CD"/>
              </a:buClr>
              <a:buSzPct val="85000"/>
              <a:buFont typeface="Arial" panose="020B0604020202020204" pitchFamily="34" charset="0"/>
              <a:buChar char="•"/>
              <a:defRPr/>
            </a:pPr>
            <a:r>
              <a:rPr lang="en-US" sz="2800" kern="0" dirty="0">
                <a:solidFill>
                  <a:sysClr val="windowText" lastClr="000000"/>
                </a:solidFill>
                <a:latin typeface="Calibri" panose="020F0502020204030204" pitchFamily="34" charset="0"/>
                <a:cs typeface="Calibri" panose="020F0502020204030204" pitchFamily="34" charset="0"/>
              </a:rPr>
              <a:t>Questions can be submitted via the chat window during the webinar</a:t>
            </a:r>
          </a:p>
          <a:p>
            <a:pPr marL="400050" lvl="1" indent="-342900" eaLnBrk="0" fontAlgn="base" hangingPunct="0">
              <a:spcBef>
                <a:spcPct val="0"/>
              </a:spcBef>
              <a:spcAft>
                <a:spcPts val="600"/>
              </a:spcAft>
              <a:buClr>
                <a:srgbClr val="4F91CD"/>
              </a:buClr>
              <a:buSzPct val="85000"/>
              <a:buFont typeface="Arial" panose="020B0604020202020204" pitchFamily="34" charset="0"/>
              <a:buChar char="•"/>
              <a:defRPr/>
            </a:pPr>
            <a:r>
              <a:rPr lang="en-US" sz="2800" kern="0" dirty="0">
                <a:solidFill>
                  <a:sysClr val="windowText" lastClr="000000"/>
                </a:solidFill>
                <a:latin typeface="Calibri" panose="020F0502020204030204" pitchFamily="34" charset="0"/>
                <a:cs typeface="Calibri" panose="020F0502020204030204" pitchFamily="34" charset="0"/>
              </a:rPr>
              <a:t>Future topics can be suggested by emailing Mike Johnson: </a:t>
            </a:r>
            <a:r>
              <a:rPr lang="en-US" sz="2800" kern="0" dirty="0">
                <a:solidFill>
                  <a:sysClr val="windowText" lastClr="000000"/>
                </a:solidFill>
                <a:latin typeface="Calibri" panose="020F0502020204030204" pitchFamily="34" charset="0"/>
                <a:cs typeface="Calibri" panose="020F0502020204030204" pitchFamily="34" charset="0"/>
                <a:hlinkClick r:id="rId3"/>
              </a:rPr>
              <a:t>mjohnson@datarecognitioncorp.com</a:t>
            </a:r>
            <a:r>
              <a:rPr lang="en-US" sz="2800" kern="0" dirty="0">
                <a:solidFill>
                  <a:sysClr val="windowText" lastClr="000000"/>
                </a:solidFill>
                <a:latin typeface="Calibri" panose="020F0502020204030204" pitchFamily="34" charset="0"/>
                <a:cs typeface="Calibri" panose="020F0502020204030204" pitchFamily="34" charset="0"/>
              </a:rPr>
              <a:t> </a:t>
            </a:r>
          </a:p>
          <a:p>
            <a:pPr marL="400050" lvl="1" indent="-342900" eaLnBrk="0" fontAlgn="base" hangingPunct="0">
              <a:spcBef>
                <a:spcPct val="0"/>
              </a:spcBef>
              <a:spcAft>
                <a:spcPts val="600"/>
              </a:spcAft>
              <a:buClr>
                <a:srgbClr val="4F91CD"/>
              </a:buClr>
              <a:buSzPct val="85000"/>
              <a:buFont typeface="Arial" panose="020B0604020202020204" pitchFamily="34" charset="0"/>
              <a:buChar char="•"/>
              <a:defRPr/>
            </a:pPr>
            <a:endParaRPr lang="en-US" sz="2400" dirty="0">
              <a:solidFill>
                <a:srgbClr val="000000"/>
              </a:solidFill>
              <a:latin typeface="Arial Narrow" panose="020B0606020202030204" pitchFamily="34" charset="0"/>
            </a:endParaRPr>
          </a:p>
        </p:txBody>
      </p:sp>
      <p:sp>
        <p:nvSpPr>
          <p:cNvPr id="5" name="Slide Number Placeholder 6"/>
          <p:cNvSpPr txBox="1">
            <a:spLocks/>
          </p:cNvSpPr>
          <p:nvPr/>
        </p:nvSpPr>
        <p:spPr>
          <a:xfrm>
            <a:off x="8387756" y="6521517"/>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5C85FF15-2366-464F-A9D7-3AA477A532F5}" type="slidenum">
              <a:rPr lang="en-US">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7135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3400"/>
            <a:ext cx="6705600" cy="533400"/>
          </a:xfrm>
        </p:spPr>
        <p:txBody>
          <a:bodyPr>
            <a:noAutofit/>
          </a:bodyPr>
          <a:lstStyle/>
          <a:p>
            <a:r>
              <a:rPr lang="en-US" sz="2400" b="1" dirty="0">
                <a:solidFill>
                  <a:srgbClr val="03397B"/>
                </a:solidFill>
                <a:latin typeface="Garamond" panose="02020404030301010803" pitchFamily="18" charset="0"/>
              </a:rPr>
              <a:t>TABE 11&amp;12: Levels E/M/D/A Reading </a:t>
            </a:r>
          </a:p>
        </p:txBody>
      </p:sp>
      <p:sp>
        <p:nvSpPr>
          <p:cNvPr id="4" name="Rectangle 4"/>
          <p:cNvSpPr>
            <a:spLocks noChangeArrowheads="1"/>
          </p:cNvSpPr>
          <p:nvPr/>
        </p:nvSpPr>
        <p:spPr bwMode="auto">
          <a:xfrm>
            <a:off x="691550" y="1524000"/>
            <a:ext cx="7696200" cy="4847469"/>
          </a:xfrm>
          <a:prstGeom prst="rect">
            <a:avLst/>
          </a:prstGeom>
          <a:noFill/>
          <a:ln w="9525">
            <a:noFill/>
            <a:miter lim="800000"/>
            <a:headEnd/>
            <a:tailEnd/>
          </a:ln>
        </p:spPr>
        <p:txBody>
          <a:bodyPr wrap="square" lIns="91429" tIns="45714" rIns="91429" bIns="45714">
            <a:spAutoFit/>
          </a:bodyPr>
          <a:lstStyle/>
          <a:p>
            <a:pPr marL="365760" lvl="1" indent="-365760" fontAlgn="base">
              <a:spcBef>
                <a:spcPct val="0"/>
              </a:spcBef>
              <a:spcAft>
                <a:spcPts val="1800"/>
              </a:spcAft>
              <a:buClr>
                <a:srgbClr val="4F91CD"/>
              </a:buClr>
              <a:buSzPct val="85000"/>
              <a:buFont typeface="Wingdings" pitchFamily="2" charset="2"/>
              <a:buChar char="n"/>
            </a:pPr>
            <a:r>
              <a:rPr lang="en-US" sz="2400" dirty="0">
                <a:solidFill>
                  <a:srgbClr val="000000"/>
                </a:solidFill>
                <a:latin typeface="Arial Narrow" pitchFamily="34" charset="0"/>
              </a:rPr>
              <a:t>TABE 11&amp;12 Reading content reflects mature, life- and work-related situations and highlights overlapping objectives, from word-meaning skills to critical-thinking skills</a:t>
            </a:r>
          </a:p>
          <a:p>
            <a:pPr marL="731520" lvl="1" indent="-274320" fontAlgn="base">
              <a:spcBef>
                <a:spcPct val="0"/>
              </a:spcBef>
              <a:spcAft>
                <a:spcPts val="1800"/>
              </a:spcAft>
              <a:buClr>
                <a:srgbClr val="4F91CD"/>
              </a:buClr>
              <a:buSzPct val="100000"/>
              <a:buFont typeface="Arial Narrow" panose="020B0606020202030204" pitchFamily="34" charset="0"/>
              <a:buChar char="–"/>
            </a:pPr>
            <a:r>
              <a:rPr lang="en-US" sz="2400" dirty="0">
                <a:solidFill>
                  <a:srgbClr val="000000"/>
                </a:solidFill>
                <a:latin typeface="Arial Narrow" pitchFamily="34" charset="0"/>
              </a:rPr>
              <a:t>These are measured using texts and forms familiar to everyday adult lives, as well as through excerpts that reflect our cultural diversity</a:t>
            </a:r>
          </a:p>
          <a:p>
            <a:pPr marL="731520" lvl="1" indent="-274320" fontAlgn="base">
              <a:spcBef>
                <a:spcPct val="0"/>
              </a:spcBef>
              <a:spcAft>
                <a:spcPts val="1800"/>
              </a:spcAft>
              <a:buClr>
                <a:srgbClr val="4F91CD"/>
              </a:buClr>
              <a:buSzPct val="100000"/>
              <a:buFont typeface="Arial Narrow" panose="020B0606020202030204" pitchFamily="34" charset="0"/>
              <a:buChar char="–"/>
            </a:pPr>
            <a:r>
              <a:rPr lang="en-US" sz="2400" dirty="0">
                <a:solidFill>
                  <a:srgbClr val="000000"/>
                </a:solidFill>
                <a:latin typeface="Arial Narrow" pitchFamily="34" charset="0"/>
              </a:rPr>
              <a:t>Based on OCTAE CCR standards focused largely on informational texts (e.g. research, scientific, historical information)</a:t>
            </a:r>
          </a:p>
          <a:p>
            <a:pPr marL="731520" lvl="1" indent="-274320" fontAlgn="base">
              <a:spcBef>
                <a:spcPct val="0"/>
              </a:spcBef>
              <a:spcAft>
                <a:spcPts val="1800"/>
              </a:spcAft>
              <a:buClr>
                <a:srgbClr val="4F91CD"/>
              </a:buClr>
              <a:buSzPct val="100000"/>
              <a:buFont typeface="Arial Narrow" panose="020B0606020202030204" pitchFamily="34" charset="0"/>
              <a:buChar char="–"/>
            </a:pPr>
            <a:r>
              <a:rPr lang="en-US" sz="2400" dirty="0">
                <a:solidFill>
                  <a:srgbClr val="000000"/>
                </a:solidFill>
                <a:latin typeface="Arial Narrow" pitchFamily="34" charset="0"/>
              </a:rPr>
              <a:t>The previous focus on literary text (e.g. fiction, memoir, poetry) is significantly decreased</a:t>
            </a:r>
          </a:p>
        </p:txBody>
      </p:sp>
      <p:sp>
        <p:nvSpPr>
          <p:cNvPr id="5" name="Slide Number Placeholder 6"/>
          <p:cNvSpPr txBox="1">
            <a:spLocks/>
          </p:cNvSpPr>
          <p:nvPr/>
        </p:nvSpPr>
        <p:spPr>
          <a:xfrm>
            <a:off x="8387750" y="6521517"/>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5C85FF15-2366-464F-A9D7-3AA477A532F5}" type="slidenum">
              <a:rPr lang="en-US">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3545691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8248" y="533400"/>
            <a:ext cx="7162800" cy="457200"/>
          </a:xfrm>
        </p:spPr>
        <p:txBody>
          <a:bodyPr>
            <a:noAutofit/>
          </a:bodyPr>
          <a:lstStyle/>
          <a:p>
            <a:r>
              <a:rPr lang="en-US" sz="2400" b="1" dirty="0">
                <a:solidFill>
                  <a:srgbClr val="03397B"/>
                </a:solidFill>
                <a:latin typeface="Garamond" panose="02020404030301010803" pitchFamily="18" charset="0"/>
              </a:rPr>
              <a:t>TABE 11&amp;12: Levels E/M/D/A Math </a:t>
            </a:r>
          </a:p>
        </p:txBody>
      </p:sp>
      <p:sp>
        <p:nvSpPr>
          <p:cNvPr id="4" name="Rectangle 4"/>
          <p:cNvSpPr>
            <a:spLocks noChangeArrowheads="1"/>
          </p:cNvSpPr>
          <p:nvPr/>
        </p:nvSpPr>
        <p:spPr bwMode="auto">
          <a:xfrm>
            <a:off x="691548" y="1752602"/>
            <a:ext cx="7696200" cy="4478137"/>
          </a:xfrm>
          <a:prstGeom prst="rect">
            <a:avLst/>
          </a:prstGeom>
          <a:noFill/>
          <a:ln w="9525">
            <a:noFill/>
            <a:miter lim="800000"/>
            <a:headEnd/>
            <a:tailEnd/>
          </a:ln>
        </p:spPr>
        <p:txBody>
          <a:bodyPr wrap="square" lIns="91429" tIns="45714" rIns="91429" bIns="45714">
            <a:spAutoFit/>
          </a:bodyPr>
          <a:lstStyle/>
          <a:p>
            <a:pPr marL="365760" lvl="1" indent="-365760" fontAlgn="base">
              <a:spcBef>
                <a:spcPct val="0"/>
              </a:spcBef>
              <a:spcAft>
                <a:spcPts val="1800"/>
              </a:spcAft>
              <a:buClr>
                <a:srgbClr val="4F91CD"/>
              </a:buClr>
              <a:buSzPct val="85000"/>
              <a:buFont typeface="Wingdings" pitchFamily="2" charset="2"/>
              <a:buChar char="n"/>
            </a:pPr>
            <a:r>
              <a:rPr lang="en-US" sz="2400" dirty="0">
                <a:solidFill>
                  <a:srgbClr val="000000"/>
                </a:solidFill>
                <a:latin typeface="Arial Narrow" pitchFamily="34" charset="0"/>
              </a:rPr>
              <a:t>TABE 11&amp;12 Mathematics reflects math application, particularly routine tasks such as estimating quantities and making computations involving time, distance, weight, etc.</a:t>
            </a:r>
          </a:p>
          <a:p>
            <a:pPr marL="731520" lvl="1" indent="-274320" fontAlgn="base">
              <a:spcBef>
                <a:spcPct val="0"/>
              </a:spcBef>
              <a:spcAft>
                <a:spcPts val="1800"/>
              </a:spcAft>
              <a:buClr>
                <a:srgbClr val="4F91CD"/>
              </a:buClr>
              <a:buSzPct val="100000"/>
              <a:buFont typeface="Arial Narrow" panose="020B0606020202030204" pitchFamily="34" charset="0"/>
              <a:buChar char="–"/>
            </a:pPr>
            <a:r>
              <a:rPr lang="en-US" sz="2400" dirty="0">
                <a:solidFill>
                  <a:srgbClr val="000000"/>
                </a:solidFill>
                <a:latin typeface="Arial Narrow" pitchFamily="34" charset="0"/>
              </a:rPr>
              <a:t>Standards have more emphasis on applied versus computation skills</a:t>
            </a:r>
          </a:p>
          <a:p>
            <a:pPr marL="731520" lvl="1" indent="-274320" fontAlgn="base">
              <a:spcBef>
                <a:spcPct val="0"/>
              </a:spcBef>
              <a:spcAft>
                <a:spcPts val="1800"/>
              </a:spcAft>
              <a:buClr>
                <a:srgbClr val="4F91CD"/>
              </a:buClr>
              <a:buSzPct val="100000"/>
              <a:buFont typeface="Arial Narrow" panose="020B0606020202030204" pitchFamily="34" charset="0"/>
              <a:buChar char="–"/>
            </a:pPr>
            <a:r>
              <a:rPr lang="en-US" sz="2400" dirty="0">
                <a:solidFill>
                  <a:srgbClr val="000000"/>
                </a:solidFill>
                <a:latin typeface="Arial Narrow" pitchFamily="34" charset="0"/>
              </a:rPr>
              <a:t>Item sets are integrated by mathematical contexts appropriate for adults</a:t>
            </a:r>
          </a:p>
          <a:p>
            <a:pPr marL="731520" lvl="1" indent="-274320" fontAlgn="base">
              <a:spcBef>
                <a:spcPct val="0"/>
              </a:spcBef>
              <a:spcAft>
                <a:spcPts val="1800"/>
              </a:spcAft>
              <a:buClr>
                <a:srgbClr val="4F91CD"/>
              </a:buClr>
              <a:buSzPct val="100000"/>
              <a:buFont typeface="Arial Narrow" panose="020B0606020202030204" pitchFamily="34" charset="0"/>
              <a:buChar char="–"/>
            </a:pPr>
            <a:r>
              <a:rPr lang="en-US" sz="2400" dirty="0">
                <a:solidFill>
                  <a:srgbClr val="000000"/>
                </a:solidFill>
                <a:latin typeface="Arial Narrow" pitchFamily="34" charset="0"/>
              </a:rPr>
              <a:t>The objective distribution at Level A is very closely aligned with the content distribution of the TASC/HSE Mathematics test</a:t>
            </a:r>
          </a:p>
        </p:txBody>
      </p:sp>
      <p:sp>
        <p:nvSpPr>
          <p:cNvPr id="5" name="Slide Number Placeholder 6"/>
          <p:cNvSpPr txBox="1">
            <a:spLocks/>
          </p:cNvSpPr>
          <p:nvPr/>
        </p:nvSpPr>
        <p:spPr>
          <a:xfrm>
            <a:off x="8387750" y="6521517"/>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5C85FF15-2366-464F-A9D7-3AA477A532F5}" type="slidenum">
              <a:rPr lang="en-US">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359030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930550" cy="914400"/>
          </a:xfrm>
        </p:spPr>
        <p:txBody>
          <a:bodyPr vert="horz" lIns="91440" tIns="45720" rIns="91440" bIns="45720" rtlCol="0" anchor="ctr">
            <a:noAutofit/>
          </a:bodyPr>
          <a:lstStyle/>
          <a:p>
            <a:r>
              <a:rPr lang="en-US" sz="2400" b="1" dirty="0">
                <a:solidFill>
                  <a:srgbClr val="03397B"/>
                </a:solidFill>
                <a:latin typeface="Garamond" panose="02020404030301010803" pitchFamily="18" charset="0"/>
              </a:rPr>
              <a:t>TABE 11&amp;12: Levels E/M/D/A Language </a:t>
            </a:r>
          </a:p>
        </p:txBody>
      </p:sp>
      <p:sp>
        <p:nvSpPr>
          <p:cNvPr id="4" name="Rectangle 4"/>
          <p:cNvSpPr>
            <a:spLocks noChangeArrowheads="1"/>
          </p:cNvSpPr>
          <p:nvPr/>
        </p:nvSpPr>
        <p:spPr bwMode="auto">
          <a:xfrm>
            <a:off x="457200" y="1828802"/>
            <a:ext cx="8147652" cy="3877973"/>
          </a:xfrm>
          <a:prstGeom prst="rect">
            <a:avLst/>
          </a:prstGeom>
          <a:noFill/>
          <a:ln w="9525">
            <a:noFill/>
            <a:miter lim="800000"/>
            <a:headEnd/>
            <a:tailEnd/>
          </a:ln>
        </p:spPr>
        <p:txBody>
          <a:bodyPr wrap="square" lIns="91429" tIns="45714" rIns="91429" bIns="45714">
            <a:spAutoFit/>
          </a:bodyPr>
          <a:lstStyle/>
          <a:p>
            <a:pPr marL="365760" lvl="1" indent="-365760" fontAlgn="base">
              <a:spcBef>
                <a:spcPct val="0"/>
              </a:spcBef>
              <a:spcAft>
                <a:spcPts val="1800"/>
              </a:spcAft>
              <a:buClr>
                <a:srgbClr val="4F91CD"/>
              </a:buClr>
              <a:buSzPct val="85000"/>
              <a:buFont typeface="Wingdings" pitchFamily="2" charset="2"/>
              <a:buChar char="n"/>
            </a:pPr>
            <a:r>
              <a:rPr lang="en-US" sz="2400" dirty="0">
                <a:solidFill>
                  <a:srgbClr val="000000"/>
                </a:solidFill>
                <a:latin typeface="Arial Narrow" pitchFamily="34" charset="0"/>
              </a:rPr>
              <a:t>The goal of adult language instruction is to build communication skills necessary for functioning effectively on the job and in daily life </a:t>
            </a:r>
          </a:p>
          <a:p>
            <a:pPr marL="731520" lvl="1" indent="-274320" fontAlgn="base">
              <a:spcBef>
                <a:spcPct val="0"/>
              </a:spcBef>
              <a:spcAft>
                <a:spcPts val="1800"/>
              </a:spcAft>
              <a:buClr>
                <a:srgbClr val="4F91CD"/>
              </a:buClr>
              <a:buSzPct val="100000"/>
              <a:buFont typeface="Arial Narrow" panose="020B0606020202030204" pitchFamily="34" charset="0"/>
              <a:buChar char="–"/>
            </a:pPr>
            <a:r>
              <a:rPr lang="en-US" sz="2400" dirty="0">
                <a:solidFill>
                  <a:srgbClr val="000000"/>
                </a:solidFill>
                <a:latin typeface="Arial Narrow" pitchFamily="34" charset="0"/>
              </a:rPr>
              <a:t>TABE Language assesses skills in grammar, usage, mechanics, sentence formation, and paragraph development. Understanding of word meaning and relationships, context, spelling, capitalization and punctuation in sentences, phrases, and clauses is included</a:t>
            </a:r>
          </a:p>
          <a:p>
            <a:pPr marL="731520" lvl="1" indent="-274320" fontAlgn="base">
              <a:spcBef>
                <a:spcPct val="0"/>
              </a:spcBef>
              <a:spcAft>
                <a:spcPts val="1800"/>
              </a:spcAft>
              <a:buClr>
                <a:srgbClr val="4F91CD"/>
              </a:buClr>
              <a:buSzPct val="100000"/>
              <a:buFont typeface="Arial Narrow" panose="020B0606020202030204" pitchFamily="34" charset="0"/>
              <a:buChar char="–"/>
            </a:pPr>
            <a:r>
              <a:rPr lang="en-US" sz="2400" dirty="0">
                <a:solidFill>
                  <a:srgbClr val="000000"/>
                </a:solidFill>
                <a:latin typeface="Arial Narrow" pitchFamily="34" charset="0"/>
              </a:rPr>
              <a:t>Items are presented in meaningful contexts that reflect the writing process as it is applied in life</a:t>
            </a:r>
          </a:p>
        </p:txBody>
      </p:sp>
      <p:sp>
        <p:nvSpPr>
          <p:cNvPr id="5" name="Slide Number Placeholder 6"/>
          <p:cNvSpPr txBox="1">
            <a:spLocks/>
          </p:cNvSpPr>
          <p:nvPr/>
        </p:nvSpPr>
        <p:spPr>
          <a:xfrm>
            <a:off x="8387750" y="6521517"/>
            <a:ext cx="657225" cy="266700"/>
          </a:xfrm>
          <a:prstGeom prst="rect">
            <a:avLst/>
          </a:prstGeom>
          <a:ln/>
        </p:spPr>
        <p:txBody>
          <a:bodyPr/>
          <a:lstStyle>
            <a:defPPr>
              <a:defRPr lang="en-US"/>
            </a:defPPr>
            <a:lvl1pPr algn="ctr" rtl="0" fontAlgn="base">
              <a:spcBef>
                <a:spcPct val="0"/>
              </a:spcBef>
              <a:spcAft>
                <a:spcPct val="0"/>
              </a:spcAft>
              <a:defRPr sz="1200" b="1" kern="1200">
                <a:solidFill>
                  <a:schemeClr val="bg1"/>
                </a:solidFill>
                <a:latin typeface="Arial Narrow" pitchFamily="34" charset="0"/>
                <a:ea typeface="+mn-ea"/>
                <a:cs typeface="+mn-cs"/>
              </a:defRPr>
            </a:lvl1pPr>
            <a:lvl2pPr marL="457200" algn="l" rtl="0" fontAlgn="base">
              <a:spcBef>
                <a:spcPct val="0"/>
              </a:spcBef>
              <a:spcAft>
                <a:spcPct val="0"/>
              </a:spcAft>
              <a:defRPr sz="1200" b="1" kern="1200">
                <a:solidFill>
                  <a:schemeClr val="tx1"/>
                </a:solidFill>
                <a:latin typeface="Arial Narrow" pitchFamily="34" charset="0"/>
                <a:ea typeface="+mn-ea"/>
                <a:cs typeface="+mn-cs"/>
              </a:defRPr>
            </a:lvl2pPr>
            <a:lvl3pPr marL="914400" algn="l" rtl="0" fontAlgn="base">
              <a:spcBef>
                <a:spcPct val="0"/>
              </a:spcBef>
              <a:spcAft>
                <a:spcPct val="0"/>
              </a:spcAft>
              <a:defRPr sz="1200" b="1" kern="1200">
                <a:solidFill>
                  <a:schemeClr val="tx1"/>
                </a:solidFill>
                <a:latin typeface="Arial Narrow" pitchFamily="34" charset="0"/>
                <a:ea typeface="+mn-ea"/>
                <a:cs typeface="+mn-cs"/>
              </a:defRPr>
            </a:lvl3pPr>
            <a:lvl4pPr marL="1371600" algn="l" rtl="0" fontAlgn="base">
              <a:spcBef>
                <a:spcPct val="0"/>
              </a:spcBef>
              <a:spcAft>
                <a:spcPct val="0"/>
              </a:spcAft>
              <a:defRPr sz="1200" b="1" kern="1200">
                <a:solidFill>
                  <a:schemeClr val="tx1"/>
                </a:solidFill>
                <a:latin typeface="Arial Narrow" pitchFamily="34" charset="0"/>
                <a:ea typeface="+mn-ea"/>
                <a:cs typeface="+mn-cs"/>
              </a:defRPr>
            </a:lvl4pPr>
            <a:lvl5pPr marL="1828800" algn="l" rtl="0" fontAlgn="base">
              <a:spcBef>
                <a:spcPct val="0"/>
              </a:spcBef>
              <a:spcAft>
                <a:spcPct val="0"/>
              </a:spcAft>
              <a:defRPr sz="1200" b="1" kern="1200">
                <a:solidFill>
                  <a:schemeClr val="tx1"/>
                </a:solidFill>
                <a:latin typeface="Arial Narrow" pitchFamily="34" charset="0"/>
                <a:ea typeface="+mn-ea"/>
                <a:cs typeface="+mn-cs"/>
              </a:defRPr>
            </a:lvl5pPr>
            <a:lvl6pPr marL="2286000" algn="l" defTabSz="914400" rtl="0" eaLnBrk="1" latinLnBrk="0" hangingPunct="1">
              <a:defRPr sz="1200" b="1" kern="1200">
                <a:solidFill>
                  <a:schemeClr val="tx1"/>
                </a:solidFill>
                <a:latin typeface="Arial Narrow" pitchFamily="34" charset="0"/>
                <a:ea typeface="+mn-ea"/>
                <a:cs typeface="+mn-cs"/>
              </a:defRPr>
            </a:lvl6pPr>
            <a:lvl7pPr marL="2743200" algn="l" defTabSz="914400" rtl="0" eaLnBrk="1" latinLnBrk="0" hangingPunct="1">
              <a:defRPr sz="1200" b="1" kern="1200">
                <a:solidFill>
                  <a:schemeClr val="tx1"/>
                </a:solidFill>
                <a:latin typeface="Arial Narrow" pitchFamily="34" charset="0"/>
                <a:ea typeface="+mn-ea"/>
                <a:cs typeface="+mn-cs"/>
              </a:defRPr>
            </a:lvl7pPr>
            <a:lvl8pPr marL="3200400" algn="l" defTabSz="914400" rtl="0" eaLnBrk="1" latinLnBrk="0" hangingPunct="1">
              <a:defRPr sz="1200" b="1" kern="1200">
                <a:solidFill>
                  <a:schemeClr val="tx1"/>
                </a:solidFill>
                <a:latin typeface="Arial Narrow" pitchFamily="34" charset="0"/>
                <a:ea typeface="+mn-ea"/>
                <a:cs typeface="+mn-cs"/>
              </a:defRPr>
            </a:lvl8pPr>
            <a:lvl9pPr marL="3657600" algn="l" defTabSz="914400" rtl="0" eaLnBrk="1" latinLnBrk="0" hangingPunct="1">
              <a:defRPr sz="1200" b="1" kern="1200">
                <a:solidFill>
                  <a:schemeClr val="tx1"/>
                </a:solidFill>
                <a:latin typeface="Arial Narrow" pitchFamily="34" charset="0"/>
                <a:ea typeface="+mn-ea"/>
                <a:cs typeface="+mn-cs"/>
              </a:defRPr>
            </a:lvl9pPr>
          </a:lstStyle>
          <a:p>
            <a:pPr>
              <a:defRPr/>
            </a:pPr>
            <a:fld id="{5C85FF15-2366-464F-A9D7-3AA477A532F5}" type="slidenum">
              <a:rPr lang="en-US">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1098289388"/>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35396</TotalTime>
  <Words>2823</Words>
  <Application>Microsoft Office PowerPoint</Application>
  <PresentationFormat>On-screen Show (4:3)</PresentationFormat>
  <Paragraphs>278</Paragraphs>
  <Slides>26</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Arial Narrow</vt:lpstr>
      <vt:lpstr>Calibri</vt:lpstr>
      <vt:lpstr>Garamond</vt:lpstr>
      <vt:lpstr>Wingdings</vt:lpstr>
      <vt:lpstr>1_Custom Design</vt:lpstr>
      <vt:lpstr>2_Custom Design</vt:lpstr>
      <vt:lpstr>A New TABE for a New Era  </vt:lpstr>
      <vt:lpstr>TABE 11&amp;12 Overview</vt:lpstr>
      <vt:lpstr>    DRC Adult Assessments</vt:lpstr>
      <vt:lpstr>PowerPoint Presentation</vt:lpstr>
      <vt:lpstr>TABE Resources</vt:lpstr>
      <vt:lpstr>TABE Best Practice Webinar Series</vt:lpstr>
      <vt:lpstr>TABE 11&amp;12: Levels E/M/D/A Reading </vt:lpstr>
      <vt:lpstr>TABE 11&amp;12: Levels E/M/D/A Math </vt:lpstr>
      <vt:lpstr>TABE 11&amp;12: Levels E/M/D/A Language </vt:lpstr>
      <vt:lpstr>NRS Changes</vt:lpstr>
      <vt:lpstr>PowerPoint Presentation</vt:lpstr>
      <vt:lpstr>DRC INSIGHT Test Engine</vt:lpstr>
      <vt:lpstr>PowerPoint Presentation</vt:lpstr>
      <vt:lpstr>New TABE Online Interface</vt:lpstr>
      <vt:lpstr>Updates and Messages on Home Screen</vt:lpstr>
      <vt:lpstr>Test Sessions for TABE Online</vt:lpstr>
      <vt:lpstr>Test Session Names</vt:lpstr>
      <vt:lpstr>Next Recommended Test Level</vt:lpstr>
      <vt:lpstr>Next Recommended Test Level</vt:lpstr>
      <vt:lpstr>TABE Scanning and Scoring</vt:lpstr>
      <vt:lpstr>TABE Reports</vt:lpstr>
      <vt:lpstr>PowerPoint Presentation</vt:lpstr>
      <vt:lpstr>PowerPoint Presentation</vt:lpstr>
      <vt:lpstr>PowerPoint Presentation</vt:lpstr>
      <vt:lpstr>PowerPoint Presentation</vt:lpstr>
      <vt:lpstr>PowerPoint Presentation</vt:lpstr>
    </vt:vector>
  </TitlesOfParts>
  <Company>DRC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Krueger</dc:creator>
  <cp:lastModifiedBy>Tandalaya Stitt</cp:lastModifiedBy>
  <cp:revision>466</cp:revision>
  <cp:lastPrinted>2019-09-16T20:52:48Z</cp:lastPrinted>
  <dcterms:created xsi:type="dcterms:W3CDTF">2016-10-24T17:36:01Z</dcterms:created>
  <dcterms:modified xsi:type="dcterms:W3CDTF">2019-09-18T14:38:16Z</dcterms:modified>
</cp:coreProperties>
</file>